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3E653-A7B0-4DEA-B8B0-418CCBFF6E58}" type="datetimeFigureOut">
              <a:rPr lang="de-DE" smtClean="0"/>
              <a:t>26.04.2023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9927F-9A4D-4EAB-B296-5391F93669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4037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F32096F-07CF-4463-B1BB-5D967D193B7B}" type="datetimeFigureOut">
              <a:rPr lang="de-DE" smtClean="0"/>
              <a:t>26.04.2023</a:t>
            </a:fld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B717DF-76F6-466A-AE82-58E9024636B0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de-DE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096F-07CF-4463-B1BB-5D967D193B7B}" type="datetimeFigureOut">
              <a:rPr lang="de-DE" smtClean="0"/>
              <a:t>26.04.2023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17DF-76F6-466A-AE82-58E9024636B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096F-07CF-4463-B1BB-5D967D193B7B}" type="datetimeFigureOut">
              <a:rPr lang="de-DE" smtClean="0"/>
              <a:t>26.04.2023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FB717DF-76F6-466A-AE82-58E9024636B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096F-07CF-4463-B1BB-5D967D193B7B}" type="datetimeFigureOut">
              <a:rPr lang="de-DE" smtClean="0"/>
              <a:t>26.04.2023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17DF-76F6-466A-AE82-58E9024636B0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32096F-07CF-4463-B1BB-5D967D193B7B}" type="datetimeFigureOut">
              <a:rPr lang="de-DE" smtClean="0"/>
              <a:t>26.04.2023</a:t>
            </a:fld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FB717DF-76F6-466A-AE82-58E9024636B0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096F-07CF-4463-B1BB-5D967D193B7B}" type="datetimeFigureOut">
              <a:rPr lang="de-DE" smtClean="0"/>
              <a:t>26.04.2023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17DF-76F6-466A-AE82-58E9024636B0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096F-07CF-4463-B1BB-5D967D193B7B}" type="datetimeFigureOut">
              <a:rPr lang="de-DE" smtClean="0"/>
              <a:t>26.04.2023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17DF-76F6-466A-AE82-58E9024636B0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096F-07CF-4463-B1BB-5D967D193B7B}" type="datetimeFigureOut">
              <a:rPr lang="de-DE" smtClean="0"/>
              <a:t>26.04.2023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17DF-76F6-466A-AE82-58E9024636B0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096F-07CF-4463-B1BB-5D967D193B7B}" type="datetimeFigureOut">
              <a:rPr lang="de-DE" smtClean="0"/>
              <a:t>26.04.2023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17DF-76F6-466A-AE82-58E9024636B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096F-07CF-4463-B1BB-5D967D193B7B}" type="datetimeFigureOut">
              <a:rPr lang="de-DE" smtClean="0"/>
              <a:t>26.04.2023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B717DF-76F6-466A-AE82-58E9024636B0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2096F-07CF-4463-B1BB-5D967D193B7B}" type="datetimeFigureOut">
              <a:rPr lang="de-DE" smtClean="0"/>
              <a:t>26.04.2023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717DF-76F6-466A-AE82-58E9024636B0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7F32096F-07CF-4463-B1BB-5D967D193B7B}" type="datetimeFigureOut">
              <a:rPr lang="de-DE" smtClean="0"/>
              <a:t>26.04.2023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8FB717DF-76F6-466A-AE82-58E9024636B0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 </a:t>
            </a:r>
            <a:r>
              <a:rPr lang="de-DE" dirty="0" err="1" smtClean="0"/>
              <a:t>short</a:t>
            </a:r>
            <a:r>
              <a:rPr lang="de-DE" dirty="0" smtClean="0"/>
              <a:t> </a:t>
            </a:r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Israeli-</a:t>
            </a:r>
            <a:r>
              <a:rPr lang="de-DE" dirty="0" err="1" smtClean="0"/>
              <a:t>Palestinian</a:t>
            </a:r>
            <a:r>
              <a:rPr lang="de-DE" dirty="0" smtClean="0"/>
              <a:t> </a:t>
            </a:r>
            <a:r>
              <a:rPr lang="de-DE" dirty="0" err="1" smtClean="0"/>
              <a:t>conflict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4628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Second </a:t>
            </a:r>
            <a:r>
              <a:rPr lang="de-DE" dirty="0" err="1" smtClean="0"/>
              <a:t>Intifadah</a:t>
            </a:r>
            <a:r>
              <a:rPr lang="de-DE" dirty="0" smtClean="0"/>
              <a:t> (</a:t>
            </a:r>
            <a:r>
              <a:rPr lang="de-DE" dirty="0" err="1" smtClean="0"/>
              <a:t>from</a:t>
            </a:r>
            <a:r>
              <a:rPr lang="de-DE" dirty="0" smtClean="0"/>
              <a:t> 2000 on): </a:t>
            </a:r>
            <a:r>
              <a:rPr lang="de-DE" dirty="0" err="1"/>
              <a:t>characterized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an </a:t>
            </a:r>
            <a:r>
              <a:rPr lang="de-DE" dirty="0" err="1"/>
              <a:t>escalating</a:t>
            </a:r>
            <a:r>
              <a:rPr lang="de-DE" dirty="0"/>
              <a:t> </a:t>
            </a:r>
            <a:r>
              <a:rPr lang="de-DE" dirty="0" err="1"/>
              <a:t>cycle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Palestinian</a:t>
            </a:r>
            <a:r>
              <a:rPr lang="de-DE" dirty="0"/>
              <a:t> </a:t>
            </a:r>
            <a:r>
              <a:rPr lang="de-DE" dirty="0" err="1"/>
              <a:t>suicide</a:t>
            </a:r>
            <a:r>
              <a:rPr lang="de-DE" dirty="0"/>
              <a:t> </a:t>
            </a:r>
            <a:r>
              <a:rPr lang="de-DE" dirty="0" err="1"/>
              <a:t>bombings</a:t>
            </a:r>
            <a:r>
              <a:rPr lang="de-DE" dirty="0"/>
              <a:t> </a:t>
            </a:r>
            <a:r>
              <a:rPr lang="de-DE" dirty="0" err="1"/>
              <a:t>targeting</a:t>
            </a:r>
            <a:r>
              <a:rPr lang="de-DE" dirty="0"/>
              <a:t> Israeli </a:t>
            </a:r>
            <a:r>
              <a:rPr lang="de-DE" dirty="0" err="1"/>
              <a:t>citizens</a:t>
            </a:r>
            <a:r>
              <a:rPr lang="de-DE" dirty="0"/>
              <a:t> </a:t>
            </a:r>
            <a:r>
              <a:rPr lang="de-DE" dirty="0" err="1"/>
              <a:t>followed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swift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severe</a:t>
            </a:r>
            <a:r>
              <a:rPr lang="de-DE" dirty="0"/>
              <a:t> Israeli </a:t>
            </a:r>
            <a:r>
              <a:rPr lang="de-DE" dirty="0" err="1"/>
              <a:t>reprisals</a:t>
            </a:r>
            <a:r>
              <a:rPr lang="de-DE" dirty="0"/>
              <a:t>. Israeli </a:t>
            </a:r>
            <a:r>
              <a:rPr lang="de-DE" dirty="0" err="1"/>
              <a:t>troops</a:t>
            </a:r>
            <a:r>
              <a:rPr lang="de-DE" dirty="0"/>
              <a:t> </a:t>
            </a:r>
            <a:r>
              <a:rPr lang="de-DE" dirty="0" err="1"/>
              <a:t>reoccupied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West Bank </a:t>
            </a:r>
            <a:r>
              <a:rPr lang="de-DE" dirty="0" err="1"/>
              <a:t>and</a:t>
            </a:r>
            <a:r>
              <a:rPr lang="de-DE" dirty="0"/>
              <a:t> Gaza Strip </a:t>
            </a:r>
            <a:r>
              <a:rPr lang="de-DE" dirty="0" err="1"/>
              <a:t>and</a:t>
            </a:r>
            <a:r>
              <a:rPr lang="de-DE" dirty="0"/>
              <a:t> at </a:t>
            </a:r>
            <a:r>
              <a:rPr lang="de-DE" dirty="0" err="1"/>
              <a:t>times</a:t>
            </a:r>
            <a:r>
              <a:rPr lang="de-DE" dirty="0"/>
              <a:t> </a:t>
            </a:r>
            <a:r>
              <a:rPr lang="de-DE" dirty="0" err="1"/>
              <a:t>prevented</a:t>
            </a:r>
            <a:r>
              <a:rPr lang="de-DE" dirty="0"/>
              <a:t> </a:t>
            </a:r>
            <a:r>
              <a:rPr lang="de-DE" dirty="0" err="1"/>
              <a:t>Palestinians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leaving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occupied</a:t>
            </a:r>
            <a:r>
              <a:rPr lang="de-DE" dirty="0"/>
              <a:t> </a:t>
            </a:r>
            <a:r>
              <a:rPr lang="de-DE" dirty="0" err="1"/>
              <a:t>zones</a:t>
            </a:r>
            <a:r>
              <a:rPr lang="de-DE" dirty="0" smtClean="0"/>
              <a:t>.</a:t>
            </a:r>
          </a:p>
          <a:p>
            <a:pPr marL="45720" indent="0">
              <a:buNone/>
            </a:pPr>
            <a:endParaRPr lang="de-DE" dirty="0" smtClean="0"/>
          </a:p>
          <a:p>
            <a:r>
              <a:rPr lang="de-DE" dirty="0" err="1" smtClean="0"/>
              <a:t>Peace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r>
              <a:rPr lang="de-DE" dirty="0" smtClean="0"/>
              <a:t>, II: </a:t>
            </a:r>
            <a:r>
              <a:rPr lang="de-DE" dirty="0"/>
              <a:t>The United States, </a:t>
            </a:r>
            <a:r>
              <a:rPr lang="de-DE" dirty="0" err="1"/>
              <a:t>the</a:t>
            </a:r>
            <a:r>
              <a:rPr lang="de-DE" dirty="0"/>
              <a:t> European Union, </a:t>
            </a:r>
            <a:r>
              <a:rPr lang="de-DE" dirty="0" err="1"/>
              <a:t>Russia</a:t>
            </a:r>
            <a:r>
              <a:rPr lang="de-DE" dirty="0"/>
              <a:t>,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United </a:t>
            </a:r>
            <a:r>
              <a:rPr lang="de-DE" dirty="0" err="1"/>
              <a:t>Nations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formally</a:t>
            </a:r>
            <a:r>
              <a:rPr lang="de-DE" dirty="0"/>
              <a:t> </a:t>
            </a:r>
            <a:r>
              <a:rPr lang="de-DE" dirty="0" err="1"/>
              <a:t>introduced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“</a:t>
            </a:r>
            <a:r>
              <a:rPr lang="de-DE" dirty="0" err="1"/>
              <a:t>road</a:t>
            </a:r>
            <a:r>
              <a:rPr lang="de-DE" dirty="0"/>
              <a:t> </a:t>
            </a:r>
            <a:r>
              <a:rPr lang="de-DE" dirty="0" err="1"/>
              <a:t>map</a:t>
            </a:r>
            <a:r>
              <a:rPr lang="de-DE" dirty="0"/>
              <a:t>”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peace</a:t>
            </a:r>
            <a:r>
              <a:rPr lang="de-DE" dirty="0"/>
              <a:t>, a plan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called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Palestinian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established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2005. The plan was </a:t>
            </a:r>
            <a:r>
              <a:rPr lang="de-DE" dirty="0" err="1"/>
              <a:t>accepted</a:t>
            </a:r>
            <a:r>
              <a:rPr lang="de-DE" dirty="0"/>
              <a:t>, but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implementation</a:t>
            </a:r>
            <a:r>
              <a:rPr lang="de-DE" dirty="0"/>
              <a:t> was </a:t>
            </a:r>
            <a:r>
              <a:rPr lang="de-DE" dirty="0" err="1"/>
              <a:t>delayed</a:t>
            </a:r>
            <a:r>
              <a:rPr lang="de-DE" dirty="0"/>
              <a:t>. </a:t>
            </a:r>
            <a:endParaRPr lang="de-DE" dirty="0" smtClean="0"/>
          </a:p>
          <a:p>
            <a:pPr marL="45720" indent="0">
              <a:buNone/>
            </a:pPr>
            <a:r>
              <a:rPr lang="de-DE" sz="1100" dirty="0"/>
              <a:t>https://kids.britannica.com/students/article/Palestine/276254 </a:t>
            </a:r>
            <a:endParaRPr lang="de-DE" sz="1100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Conflict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Peace</a:t>
            </a:r>
            <a:r>
              <a:rPr lang="de-DE" dirty="0" smtClean="0"/>
              <a:t>, II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2843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Fatah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smtClean="0"/>
              <a:t>Hamas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inner-</a:t>
            </a:r>
            <a:r>
              <a:rPr lang="de-DE" dirty="0" err="1"/>
              <a:t>Palestinian</a:t>
            </a:r>
            <a:r>
              <a:rPr lang="de-DE" dirty="0"/>
              <a:t> </a:t>
            </a:r>
            <a:r>
              <a:rPr lang="de-DE" dirty="0" err="1"/>
              <a:t>conflicts</a:t>
            </a:r>
            <a:r>
              <a:rPr lang="de-DE" dirty="0"/>
              <a:t>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16" y="3140968"/>
            <a:ext cx="3001604" cy="210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395536" y="5661248"/>
            <a:ext cx="3240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https://de.wikipedia.org/wiki/Fatah</a:t>
            </a:r>
            <a:endParaRPr lang="de-DE" sz="11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2" y="3136106"/>
            <a:ext cx="20955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5652120" y="5792053"/>
            <a:ext cx="3024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https://de.wikipedia.org/wiki/Hamas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321713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Tensions between Israel and Palestine have increased during 2023. The violence has </a:t>
            </a:r>
            <a:r>
              <a:rPr lang="en-US" dirty="0" err="1"/>
              <a:t>fuelled</a:t>
            </a:r>
            <a:r>
              <a:rPr lang="en-US" dirty="0"/>
              <a:t> speculation that another ‘intifada’ could be imminent</a:t>
            </a:r>
            <a:r>
              <a:rPr lang="en-US" dirty="0" smtClean="0"/>
              <a:t>.</a:t>
            </a:r>
          </a:p>
          <a:p>
            <a:pPr marL="45720" indent="0">
              <a:buNone/>
            </a:pPr>
            <a:r>
              <a:rPr lang="de-DE" sz="1100" dirty="0" smtClean="0"/>
              <a:t>     https</a:t>
            </a:r>
            <a:r>
              <a:rPr lang="de-DE" sz="1100" dirty="0"/>
              <a:t>://lordslibrary.parliament.uk/israel-palestine-conflict-recent-developments-and-statements/</a:t>
            </a:r>
          </a:p>
          <a:p>
            <a:r>
              <a:rPr lang="en-US" dirty="0" smtClean="0"/>
              <a:t>April 2023, Berlin: many </a:t>
            </a:r>
            <a:r>
              <a:rPr lang="en-US" dirty="0"/>
              <a:t>people showed up in the </a:t>
            </a:r>
            <a:r>
              <a:rPr lang="en-US" dirty="0" err="1"/>
              <a:t>Kreuzberg</a:t>
            </a:r>
            <a:r>
              <a:rPr lang="en-US" dirty="0"/>
              <a:t> and </a:t>
            </a:r>
            <a:r>
              <a:rPr lang="en-US" dirty="0" err="1"/>
              <a:t>Neukölln</a:t>
            </a:r>
            <a:r>
              <a:rPr lang="en-US" dirty="0"/>
              <a:t> neighborhoods </a:t>
            </a:r>
            <a:r>
              <a:rPr lang="en-US" dirty="0" smtClean="0"/>
              <a:t>at a demonstration organized </a:t>
            </a:r>
            <a:r>
              <a:rPr lang="en-US" dirty="0"/>
              <a:t>in response to the police clashes with Muslim worshipers at the Temple Mount and Al-Aqsa Mosque in </a:t>
            </a:r>
            <a:r>
              <a:rPr lang="en-US" dirty="0" smtClean="0"/>
              <a:t>Jerusalem. The police </a:t>
            </a:r>
            <a:r>
              <a:rPr lang="en-US" dirty="0"/>
              <a:t>are investigating </a:t>
            </a:r>
            <a:r>
              <a:rPr lang="en-US" dirty="0" smtClean="0"/>
              <a:t>the fact that people chanted “Death </a:t>
            </a:r>
            <a:r>
              <a:rPr lang="en-US" dirty="0"/>
              <a:t>to the Jews” and “Death to Israel,” phrases that if verified could be criminal offenses under Germany’s strict post-World War II hate speech laws. </a:t>
            </a:r>
            <a:r>
              <a:rPr lang="en-US" sz="1100" dirty="0"/>
              <a:t>https://www.timesofisrael.com/death-to-the-jews-chants-heard-at-berlin-pro-palestinian-rally</a:t>
            </a:r>
            <a:r>
              <a:rPr lang="en-US" sz="1100" dirty="0" smtClean="0"/>
              <a:t>/ and </a:t>
            </a:r>
            <a:r>
              <a:rPr lang="en-US" sz="1100" dirty="0"/>
              <a:t>https://www.rbb24.de/politik/beitrag/2023/04/berlin-demo-palaestinenser-empoerung.html</a:t>
            </a:r>
          </a:p>
          <a:p>
            <a:pPr marL="45720" indent="0">
              <a:buNone/>
            </a:pPr>
            <a:endParaRPr lang="de-DE" sz="110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today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3394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do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wish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r>
              <a:rPr lang="de-DE" dirty="0" smtClean="0"/>
              <a:t>?</a:t>
            </a:r>
          </a:p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conflict</a:t>
            </a:r>
            <a:r>
              <a:rPr lang="de-DE" dirty="0" smtClean="0"/>
              <a:t> </a:t>
            </a:r>
            <a:r>
              <a:rPr lang="de-DE" dirty="0" err="1" smtClean="0"/>
              <a:t>affect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daily</a:t>
            </a:r>
            <a:r>
              <a:rPr lang="de-DE" dirty="0" smtClean="0"/>
              <a:t> </a:t>
            </a:r>
            <a:r>
              <a:rPr lang="de-DE" dirty="0" err="1" smtClean="0"/>
              <a:t>life</a:t>
            </a:r>
            <a:r>
              <a:rPr lang="de-DE" dirty="0" smtClean="0"/>
              <a:t>?</a:t>
            </a:r>
          </a:p>
          <a:p>
            <a:r>
              <a:rPr lang="de-DE" dirty="0" smtClean="0"/>
              <a:t>Do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r>
              <a:rPr lang="de-DE" dirty="0" smtClean="0"/>
              <a:t> </a:t>
            </a:r>
            <a:r>
              <a:rPr lang="de-DE" dirty="0" err="1" smtClean="0"/>
              <a:t>living</a:t>
            </a:r>
            <a:r>
              <a:rPr lang="de-DE" dirty="0" smtClean="0"/>
              <a:t> in Gaza?</a:t>
            </a:r>
          </a:p>
          <a:p>
            <a:r>
              <a:rPr lang="de-DE" dirty="0" smtClean="0"/>
              <a:t>???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Questions</a:t>
            </a:r>
            <a:r>
              <a:rPr lang="de-DE" dirty="0"/>
              <a:t>?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291" y="1719263"/>
            <a:ext cx="3328418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4860032" y="6165304"/>
            <a:ext cx="36724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/>
              <a:t>https://www.semanticscholar.org/paper/Zababdeh%3A-A-Palestinian-Water-History-Templin/673a171d6c75c28246bdabce0ca634a866b8fe3b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1370828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Palestine</a:t>
            </a:r>
            <a:r>
              <a:rPr lang="de-DE" dirty="0" smtClean="0"/>
              <a:t> – </a:t>
            </a:r>
            <a:r>
              <a:rPr lang="de-DE" dirty="0" err="1" smtClean="0"/>
              <a:t>biblical</a:t>
            </a:r>
            <a:r>
              <a:rPr lang="de-DE" dirty="0" smtClean="0"/>
              <a:t> </a:t>
            </a:r>
            <a:r>
              <a:rPr lang="de-DE" dirty="0" err="1" smtClean="0"/>
              <a:t>times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014" y="2438400"/>
            <a:ext cx="2292559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Israel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Palestine</a:t>
            </a:r>
            <a:r>
              <a:rPr lang="de-DE" dirty="0" smtClean="0"/>
              <a:t> </a:t>
            </a:r>
            <a:r>
              <a:rPr lang="de-DE" dirty="0" err="1" smtClean="0"/>
              <a:t>today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talking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?</a:t>
            </a:r>
            <a:endParaRPr lang="de-DE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031" y="2438400"/>
            <a:ext cx="3687763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971600" y="6309320"/>
            <a:ext cx="2952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err="1" smtClean="0"/>
              <a:t>Diercke</a:t>
            </a:r>
            <a:r>
              <a:rPr lang="de-DE" sz="1100" dirty="0" smtClean="0"/>
              <a:t> Weltatlas: Palästina zur Zeit Jesu</a:t>
            </a:r>
            <a:endParaRPr lang="de-DE" sz="1100" dirty="0"/>
          </a:p>
        </p:txBody>
      </p:sp>
      <p:sp>
        <p:nvSpPr>
          <p:cNvPr id="9" name="Textfeld 8"/>
          <p:cNvSpPr txBox="1"/>
          <p:nvPr/>
        </p:nvSpPr>
        <p:spPr>
          <a:xfrm>
            <a:off x="4955876" y="6309320"/>
            <a:ext cx="360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https://www.bbc.com/news/newsbeat-44124396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85573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Zion –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mean</a:t>
            </a:r>
            <a:r>
              <a:rPr lang="de-DE" dirty="0"/>
              <a:t>? 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de-DE" b="1" dirty="0" err="1" smtClean="0"/>
              <a:t>Zionism</a:t>
            </a:r>
            <a:endParaRPr lang="de-DE" b="1" dirty="0" smtClean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600" b="1" dirty="0"/>
              <a:t>Zionism</a:t>
            </a:r>
            <a:r>
              <a:rPr lang="en-US" sz="2600" dirty="0"/>
              <a:t>, Jewish nationalist movement that has had as its goal the creation and support of a Jewish national state in Palestine, the ancient homeland of the </a:t>
            </a:r>
            <a:r>
              <a:rPr lang="en-US" sz="2600" dirty="0" smtClean="0"/>
              <a:t>Jews. Though </a:t>
            </a:r>
            <a:r>
              <a:rPr lang="en-US" sz="2600" dirty="0"/>
              <a:t>Zionism originated in eastern and central Europe in the latter part of the 19th century, it is in many ways a continuation of the ancient attachment of the Jews and of the Jewish religion to the historical region of </a:t>
            </a:r>
            <a:r>
              <a:rPr lang="en-US" sz="2600" dirty="0" smtClean="0"/>
              <a:t>Palestine</a:t>
            </a:r>
            <a:r>
              <a:rPr lang="en-US" dirty="0" smtClean="0"/>
              <a:t>.</a:t>
            </a:r>
          </a:p>
          <a:p>
            <a:pPr marL="45720" indent="0">
              <a:buNone/>
            </a:pPr>
            <a:endParaRPr lang="de-DE" sz="1600" dirty="0" smtClean="0"/>
          </a:p>
          <a:p>
            <a:pPr marL="45720" indent="0">
              <a:buNone/>
            </a:pPr>
            <a:r>
              <a:rPr lang="de-DE" sz="1600" dirty="0" smtClean="0"/>
              <a:t>https</a:t>
            </a:r>
            <a:r>
              <a:rPr lang="de-DE" sz="1600" dirty="0"/>
              <a:t>://www.britannica.com/topic/Zionism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Zionist Movement</a:t>
            </a:r>
            <a:endParaRPr lang="de-DE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22" y="2636912"/>
            <a:ext cx="34925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755576" y="4365104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Zionskirche</a:t>
            </a:r>
            <a:r>
              <a:rPr lang="de-DE" dirty="0" smtClean="0"/>
              <a:t> Bethel (“Zion“ in Christian </a:t>
            </a:r>
            <a:r>
              <a:rPr lang="de-DE" dirty="0" err="1" smtClean="0"/>
              <a:t>tradition</a:t>
            </a:r>
            <a:r>
              <a:rPr lang="de-DE" dirty="0" smtClean="0"/>
              <a:t> = </a:t>
            </a:r>
            <a:r>
              <a:rPr lang="de-DE" dirty="0" err="1" smtClean="0"/>
              <a:t>heaven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r>
              <a:rPr lang="de-DE" dirty="0" smtClean="0"/>
              <a:t>Cambridge </a:t>
            </a:r>
            <a:r>
              <a:rPr lang="de-DE" dirty="0" err="1" smtClean="0"/>
              <a:t>dictionary</a:t>
            </a:r>
            <a:r>
              <a:rPr lang="de-DE" dirty="0" smtClean="0"/>
              <a:t>:</a:t>
            </a:r>
          </a:p>
          <a:p>
            <a:r>
              <a:rPr lang="en-US" dirty="0" smtClean="0"/>
              <a:t>the hill on which the city of Jerusalem was originally built, sometimes used to refer to the city itself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0543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British Mandate</a:t>
            </a:r>
            <a:endParaRPr lang="de-DE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719263"/>
            <a:ext cx="44069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267744" y="6237312"/>
            <a:ext cx="4896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https://www.britannica.com/place/Palestine/World-War-I-and-after</a:t>
            </a:r>
          </a:p>
        </p:txBody>
      </p:sp>
    </p:spTree>
    <p:extLst>
      <p:ext uri="{BB962C8B-B14F-4D97-AF65-F5344CB8AC3E}">
        <p14:creationId xmlns:p14="http://schemas.microsoft.com/office/powerpoint/2010/main" val="188611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de-DE" sz="1600" dirty="0" smtClean="0"/>
              <a:t>The United </a:t>
            </a:r>
            <a:r>
              <a:rPr lang="de-DE" sz="1600" dirty="0" err="1" smtClean="0"/>
              <a:t>Nations</a:t>
            </a:r>
            <a:r>
              <a:rPr lang="de-DE" sz="1600" dirty="0" smtClean="0"/>
              <a:t> </a:t>
            </a:r>
            <a:r>
              <a:rPr lang="de-DE" sz="1600" dirty="0" err="1" smtClean="0"/>
              <a:t>partitioned</a:t>
            </a:r>
            <a:r>
              <a:rPr lang="de-DE" sz="1600" dirty="0" smtClean="0"/>
              <a:t> </a:t>
            </a:r>
            <a:r>
              <a:rPr lang="de-DE" sz="1600" dirty="0" err="1" smtClean="0"/>
              <a:t>Palestine</a:t>
            </a:r>
            <a:r>
              <a:rPr lang="de-DE" sz="1600" dirty="0" smtClean="0"/>
              <a:t>, </a:t>
            </a:r>
            <a:r>
              <a:rPr lang="de-DE" sz="1600" dirty="0" err="1" smtClean="0"/>
              <a:t>allocating</a:t>
            </a:r>
            <a:r>
              <a:rPr lang="de-DE" sz="1600" dirty="0" smtClean="0"/>
              <a:t> </a:t>
            </a:r>
            <a:r>
              <a:rPr lang="de-DE" sz="1600" dirty="0" err="1" smtClean="0"/>
              <a:t>about</a:t>
            </a:r>
            <a:r>
              <a:rPr lang="de-DE" sz="1600" dirty="0" smtClean="0"/>
              <a:t> half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land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Palestinian</a:t>
            </a:r>
            <a:r>
              <a:rPr lang="de-DE" sz="1600" dirty="0" smtClean="0"/>
              <a:t> </a:t>
            </a:r>
            <a:r>
              <a:rPr lang="de-DE" sz="1600" dirty="0" err="1" smtClean="0"/>
              <a:t>Arabs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about</a:t>
            </a:r>
            <a:r>
              <a:rPr lang="de-DE" sz="1600" dirty="0" smtClean="0"/>
              <a:t> half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Jews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create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new</a:t>
            </a:r>
            <a:r>
              <a:rPr lang="de-DE" sz="1600" dirty="0" smtClean="0"/>
              <a:t> </a:t>
            </a:r>
            <a:r>
              <a:rPr lang="de-DE" sz="1600" dirty="0" err="1" smtClean="0"/>
              <a:t>state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Israel. </a:t>
            </a:r>
            <a:endParaRPr lang="en-US" sz="1600" dirty="0" smtClean="0"/>
          </a:p>
          <a:p>
            <a:r>
              <a:rPr lang="en-US" sz="1600" dirty="0" smtClean="0"/>
              <a:t>On May 14, 1948, in Tel Aviv, Jewish Agency Chairman David Ben-Gurion proclaims the State of Israel, establishing the first Jewish state in 2,000 years. Ben-Gurion became Israel’s first premier.</a:t>
            </a:r>
          </a:p>
          <a:p>
            <a:pPr marL="45720" indent="0">
              <a:buNone/>
            </a:pPr>
            <a:endParaRPr lang="en-US" sz="1600" dirty="0" smtClean="0"/>
          </a:p>
          <a:p>
            <a:endParaRPr lang="de-DE" sz="1600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sz="2300" dirty="0"/>
              <a:t>The </a:t>
            </a:r>
            <a:r>
              <a:rPr lang="de-DE" sz="2300" dirty="0" err="1"/>
              <a:t>Arab</a:t>
            </a:r>
            <a:r>
              <a:rPr lang="de-DE" sz="2300" dirty="0"/>
              <a:t> </a:t>
            </a:r>
            <a:r>
              <a:rPr lang="de-DE" sz="2300" dirty="0" err="1"/>
              <a:t>nations</a:t>
            </a:r>
            <a:r>
              <a:rPr lang="de-DE" sz="2300" dirty="0"/>
              <a:t> </a:t>
            </a:r>
            <a:r>
              <a:rPr lang="de-DE" sz="2300" dirty="0" err="1"/>
              <a:t>surrounding</a:t>
            </a:r>
            <a:r>
              <a:rPr lang="de-DE" sz="2300" dirty="0"/>
              <a:t> Israel </a:t>
            </a:r>
            <a:r>
              <a:rPr lang="de-DE" sz="2300" dirty="0" err="1"/>
              <a:t>immediately</a:t>
            </a:r>
            <a:r>
              <a:rPr lang="de-DE" sz="2300" dirty="0"/>
              <a:t> </a:t>
            </a:r>
            <a:r>
              <a:rPr lang="de-DE" sz="2300" dirty="0" err="1"/>
              <a:t>invaded</a:t>
            </a:r>
            <a:r>
              <a:rPr lang="de-DE" sz="2300" dirty="0"/>
              <a:t> </a:t>
            </a:r>
            <a:r>
              <a:rPr lang="de-DE" sz="2300" dirty="0" err="1"/>
              <a:t>with</a:t>
            </a:r>
            <a:r>
              <a:rPr lang="de-DE" sz="2300" dirty="0"/>
              <a:t> </a:t>
            </a:r>
            <a:r>
              <a:rPr lang="de-DE" sz="2300" dirty="0" err="1"/>
              <a:t>the</a:t>
            </a:r>
            <a:r>
              <a:rPr lang="de-DE" sz="2300" dirty="0"/>
              <a:t> </a:t>
            </a:r>
            <a:r>
              <a:rPr lang="de-DE" sz="2300" dirty="0" err="1"/>
              <a:t>intent</a:t>
            </a:r>
            <a:r>
              <a:rPr lang="de-DE" sz="2300" dirty="0"/>
              <a:t> </a:t>
            </a:r>
            <a:r>
              <a:rPr lang="de-DE" sz="2300" dirty="0" err="1"/>
              <a:t>of</a:t>
            </a:r>
            <a:r>
              <a:rPr lang="de-DE" sz="2300" dirty="0"/>
              <a:t> </a:t>
            </a:r>
            <a:r>
              <a:rPr lang="de-DE" sz="2300" dirty="0" err="1"/>
              <a:t>crushing</a:t>
            </a:r>
            <a:r>
              <a:rPr lang="de-DE" sz="2300" dirty="0"/>
              <a:t> </a:t>
            </a:r>
            <a:r>
              <a:rPr lang="de-DE" sz="2300" dirty="0" err="1"/>
              <a:t>the</a:t>
            </a:r>
            <a:r>
              <a:rPr lang="de-DE" sz="2300" dirty="0"/>
              <a:t> </a:t>
            </a:r>
            <a:r>
              <a:rPr lang="de-DE" sz="2300" dirty="0" err="1"/>
              <a:t>new</a:t>
            </a:r>
            <a:r>
              <a:rPr lang="de-DE" sz="2300" dirty="0"/>
              <a:t> </a:t>
            </a:r>
            <a:r>
              <a:rPr lang="de-DE" sz="2300" dirty="0" err="1"/>
              <a:t>state</a:t>
            </a:r>
            <a:r>
              <a:rPr lang="de-DE" sz="2300" dirty="0"/>
              <a:t>. Israel, </a:t>
            </a:r>
            <a:r>
              <a:rPr lang="de-DE" sz="2300" dirty="0" err="1"/>
              <a:t>however</a:t>
            </a:r>
            <a:r>
              <a:rPr lang="de-DE" sz="2300" dirty="0"/>
              <a:t>, </a:t>
            </a:r>
            <a:r>
              <a:rPr lang="de-DE" sz="2300" dirty="0" err="1"/>
              <a:t>captured</a:t>
            </a:r>
            <a:r>
              <a:rPr lang="de-DE" sz="2300" dirty="0"/>
              <a:t> additional </a:t>
            </a:r>
            <a:r>
              <a:rPr lang="de-DE" sz="2300" dirty="0" err="1"/>
              <a:t>territory</a:t>
            </a:r>
            <a:r>
              <a:rPr lang="de-DE" sz="2300" dirty="0"/>
              <a:t> </a:t>
            </a:r>
            <a:r>
              <a:rPr lang="de-DE" sz="2300" dirty="0" err="1"/>
              <a:t>during</a:t>
            </a:r>
            <a:r>
              <a:rPr lang="de-DE" sz="2300" dirty="0"/>
              <a:t> </a:t>
            </a:r>
            <a:r>
              <a:rPr lang="de-DE" sz="2300" dirty="0" err="1"/>
              <a:t>the</a:t>
            </a:r>
            <a:r>
              <a:rPr lang="de-DE" sz="2300" dirty="0"/>
              <a:t> war. </a:t>
            </a:r>
            <a:endParaRPr lang="de-DE" sz="2300" dirty="0" smtClean="0"/>
          </a:p>
          <a:p>
            <a:pPr marL="45720" indent="0">
              <a:buNone/>
            </a:pPr>
            <a:endParaRPr lang="en-US" sz="1800" dirty="0" smtClean="0"/>
          </a:p>
          <a:p>
            <a:pPr marL="45720" indent="0">
              <a:buNone/>
            </a:pPr>
            <a:endParaRPr lang="en-US" sz="1800" dirty="0"/>
          </a:p>
          <a:p>
            <a:pPr marL="45720" indent="0">
              <a:buNone/>
            </a:pPr>
            <a:endParaRPr lang="en-US" sz="1800" dirty="0" smtClean="0"/>
          </a:p>
          <a:p>
            <a:pPr marL="45720" indent="0">
              <a:buNone/>
            </a:pPr>
            <a:endParaRPr lang="en-US" sz="1800" dirty="0" smtClean="0"/>
          </a:p>
          <a:p>
            <a:pPr marL="45720" indent="0">
              <a:buNone/>
            </a:pPr>
            <a:endParaRPr lang="en-US" sz="1800" dirty="0"/>
          </a:p>
          <a:p>
            <a:pPr marL="45720" indent="0">
              <a:buNone/>
            </a:pPr>
            <a:endParaRPr lang="en-US" sz="1800" dirty="0" smtClean="0"/>
          </a:p>
          <a:p>
            <a:pPr marL="45720" indent="0">
              <a:buNone/>
            </a:pPr>
            <a:endParaRPr lang="en-US" sz="1800" dirty="0" smtClean="0"/>
          </a:p>
          <a:p>
            <a:pPr marL="45720" indent="0">
              <a:buNone/>
            </a:pPr>
            <a:r>
              <a:rPr lang="en-US" sz="1400" dirty="0" smtClean="0"/>
              <a:t>https</a:t>
            </a:r>
            <a:r>
              <a:rPr lang="en-US" sz="1400" dirty="0"/>
              <a:t>://</a:t>
            </a:r>
            <a:r>
              <a:rPr lang="en-US" sz="1400" dirty="0" smtClean="0"/>
              <a:t>kids.britannica.com/students/article/Palestine/276254,</a:t>
            </a:r>
            <a:endParaRPr lang="en-US" sz="1400" dirty="0"/>
          </a:p>
          <a:p>
            <a:pPr marL="45720" indent="0">
              <a:buNone/>
            </a:pPr>
            <a:r>
              <a:rPr lang="en-US" sz="1400" dirty="0"/>
              <a:t>https://www.history.com/this-day-in-history/state-of-israel-proclaimed</a:t>
            </a:r>
          </a:p>
          <a:p>
            <a:pPr marL="45720" indent="0">
              <a:buNone/>
            </a:pPr>
            <a:r>
              <a:rPr lang="de-DE" sz="1400" dirty="0" smtClean="0"/>
              <a:t>Bild: https</a:t>
            </a:r>
            <a:r>
              <a:rPr lang="de-DE" sz="1400" dirty="0"/>
              <a:t>://www.welt.de/geschichte/kopf-des-tages/article238742671/David-Ben-Gurion-Der-Zweckpessimist-der-Israel-gruendete.html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Israel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41168"/>
            <a:ext cx="331422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638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e-DE" sz="3300" dirty="0"/>
              <a:t>The </a:t>
            </a:r>
            <a:r>
              <a:rPr lang="de-DE" sz="3300" dirty="0" err="1"/>
              <a:t>experience</a:t>
            </a:r>
            <a:r>
              <a:rPr lang="de-DE" sz="3300" dirty="0"/>
              <a:t> </a:t>
            </a:r>
            <a:r>
              <a:rPr lang="de-DE" sz="3300" dirty="0" err="1"/>
              <a:t>of</a:t>
            </a:r>
            <a:r>
              <a:rPr lang="de-DE" sz="3300" dirty="0"/>
              <a:t> </a:t>
            </a:r>
            <a:r>
              <a:rPr lang="de-DE" sz="3300" dirty="0" err="1"/>
              <a:t>exile</a:t>
            </a:r>
            <a:r>
              <a:rPr lang="de-DE" sz="3300" dirty="0"/>
              <a:t> </a:t>
            </a:r>
            <a:r>
              <a:rPr lang="de-DE" sz="3300" dirty="0" smtClean="0"/>
              <a:t>(</a:t>
            </a:r>
            <a:r>
              <a:rPr lang="de-DE" sz="3300" dirty="0" err="1" smtClean="0"/>
              <a:t>as</a:t>
            </a:r>
            <a:r>
              <a:rPr lang="de-DE" sz="3300" dirty="0" smtClean="0"/>
              <a:t> </a:t>
            </a:r>
            <a:r>
              <a:rPr lang="de-DE" sz="3300" dirty="0" err="1" smtClean="0"/>
              <a:t>many</a:t>
            </a:r>
            <a:r>
              <a:rPr lang="de-DE" sz="3300" dirty="0" smtClean="0"/>
              <a:t> </a:t>
            </a:r>
            <a:r>
              <a:rPr lang="de-DE" sz="3300" dirty="0" err="1" smtClean="0"/>
              <a:t>Palestinans</a:t>
            </a:r>
            <a:r>
              <a:rPr lang="de-DE" sz="3300" dirty="0" smtClean="0"/>
              <a:t> </a:t>
            </a:r>
            <a:r>
              <a:rPr lang="de-DE" sz="3300" dirty="0" err="1" smtClean="0"/>
              <a:t>had</a:t>
            </a:r>
            <a:r>
              <a:rPr lang="de-DE" sz="3300" dirty="0" smtClean="0"/>
              <a:t> </a:t>
            </a:r>
            <a:r>
              <a:rPr lang="de-DE" sz="3300" dirty="0" err="1" smtClean="0"/>
              <a:t>to</a:t>
            </a:r>
            <a:r>
              <a:rPr lang="de-DE" sz="3300" dirty="0" smtClean="0"/>
              <a:t> </a:t>
            </a:r>
            <a:r>
              <a:rPr lang="de-DE" sz="3300" dirty="0" err="1" smtClean="0"/>
              <a:t>flee</a:t>
            </a:r>
            <a:r>
              <a:rPr lang="de-DE" sz="3300" dirty="0" smtClean="0"/>
              <a:t>) </a:t>
            </a:r>
            <a:r>
              <a:rPr lang="de-DE" sz="3300" dirty="0" err="1" smtClean="0"/>
              <a:t>shaped</a:t>
            </a:r>
            <a:r>
              <a:rPr lang="de-DE" sz="3300" dirty="0" smtClean="0"/>
              <a:t> </a:t>
            </a:r>
            <a:r>
              <a:rPr lang="de-DE" sz="3300" dirty="0" err="1"/>
              <a:t>Palestinian</a:t>
            </a:r>
            <a:r>
              <a:rPr lang="de-DE" sz="3300" dirty="0"/>
              <a:t> </a:t>
            </a:r>
            <a:r>
              <a:rPr lang="de-DE" sz="3300" dirty="0" err="1"/>
              <a:t>political</a:t>
            </a:r>
            <a:r>
              <a:rPr lang="de-DE" sz="3300" dirty="0"/>
              <a:t> </a:t>
            </a:r>
            <a:r>
              <a:rPr lang="de-DE" sz="3300" dirty="0" err="1"/>
              <a:t>and</a:t>
            </a:r>
            <a:r>
              <a:rPr lang="de-DE" sz="3300" dirty="0"/>
              <a:t> </a:t>
            </a:r>
            <a:r>
              <a:rPr lang="de-DE" sz="3300" dirty="0" err="1"/>
              <a:t>cultural</a:t>
            </a:r>
            <a:r>
              <a:rPr lang="de-DE" sz="3300" dirty="0"/>
              <a:t> </a:t>
            </a:r>
            <a:r>
              <a:rPr lang="de-DE" sz="3300" dirty="0" err="1"/>
              <a:t>activity</a:t>
            </a:r>
            <a:r>
              <a:rPr lang="de-DE" sz="3300" dirty="0"/>
              <a:t> </a:t>
            </a:r>
            <a:r>
              <a:rPr lang="de-DE" sz="3300" dirty="0" smtClean="0"/>
              <a:t>- </a:t>
            </a:r>
            <a:r>
              <a:rPr lang="de-DE" sz="3300" dirty="0" err="1" smtClean="0"/>
              <a:t>ultimately</a:t>
            </a:r>
            <a:r>
              <a:rPr lang="de-DE" sz="3300" dirty="0"/>
              <a:t>, a </a:t>
            </a:r>
            <a:r>
              <a:rPr lang="de-DE" sz="3300" dirty="0" err="1"/>
              <a:t>movement</a:t>
            </a:r>
            <a:r>
              <a:rPr lang="de-DE" sz="3300" dirty="0"/>
              <a:t> </a:t>
            </a:r>
            <a:r>
              <a:rPr lang="de-DE" sz="3300" dirty="0" err="1"/>
              <a:t>seeking</a:t>
            </a:r>
            <a:r>
              <a:rPr lang="de-DE" sz="3300" dirty="0"/>
              <a:t> </a:t>
            </a:r>
            <a:r>
              <a:rPr lang="de-DE" sz="3300" dirty="0" err="1"/>
              <a:t>to</a:t>
            </a:r>
            <a:r>
              <a:rPr lang="de-DE" sz="3300" dirty="0"/>
              <a:t> </a:t>
            </a:r>
            <a:r>
              <a:rPr lang="de-DE" sz="3300" dirty="0" err="1"/>
              <a:t>reclaim</a:t>
            </a:r>
            <a:r>
              <a:rPr lang="de-DE" sz="3300" dirty="0"/>
              <a:t> </a:t>
            </a:r>
            <a:r>
              <a:rPr lang="de-DE" sz="3300" dirty="0" err="1"/>
              <a:t>Palestine</a:t>
            </a:r>
            <a:r>
              <a:rPr lang="de-DE" sz="3300" dirty="0"/>
              <a:t> </a:t>
            </a:r>
            <a:r>
              <a:rPr lang="de-DE" sz="3300" dirty="0" err="1"/>
              <a:t>and</a:t>
            </a:r>
            <a:r>
              <a:rPr lang="de-DE" sz="3300" dirty="0"/>
              <a:t> end </a:t>
            </a:r>
            <a:r>
              <a:rPr lang="de-DE" sz="3300" dirty="0" err="1"/>
              <a:t>the</a:t>
            </a:r>
            <a:r>
              <a:rPr lang="de-DE" sz="3300" dirty="0"/>
              <a:t> </a:t>
            </a:r>
            <a:r>
              <a:rPr lang="de-DE" sz="3300" dirty="0" err="1"/>
              <a:t>existence</a:t>
            </a:r>
            <a:r>
              <a:rPr lang="de-DE" sz="3300" dirty="0"/>
              <a:t> </a:t>
            </a:r>
            <a:r>
              <a:rPr lang="de-DE" sz="3300" dirty="0" err="1"/>
              <a:t>of</a:t>
            </a:r>
            <a:r>
              <a:rPr lang="de-DE" sz="3300" dirty="0"/>
              <a:t> </a:t>
            </a:r>
            <a:r>
              <a:rPr lang="de-DE" sz="3300" dirty="0" err="1"/>
              <a:t>the</a:t>
            </a:r>
            <a:r>
              <a:rPr lang="de-DE" sz="3300" dirty="0"/>
              <a:t> </a:t>
            </a:r>
            <a:r>
              <a:rPr lang="de-DE" sz="3300" dirty="0" err="1"/>
              <a:t>Jewish</a:t>
            </a:r>
            <a:r>
              <a:rPr lang="de-DE" sz="3300" dirty="0"/>
              <a:t> </a:t>
            </a:r>
            <a:r>
              <a:rPr lang="de-DE" sz="3300" dirty="0" err="1"/>
              <a:t>state</a:t>
            </a:r>
            <a:r>
              <a:rPr lang="de-DE" sz="3300" dirty="0"/>
              <a:t> </a:t>
            </a:r>
            <a:r>
              <a:rPr lang="de-DE" sz="3300" dirty="0" err="1"/>
              <a:t>developed</a:t>
            </a:r>
            <a:r>
              <a:rPr lang="de-DE" sz="3300" dirty="0"/>
              <a:t>. </a:t>
            </a:r>
          </a:p>
          <a:p>
            <a:r>
              <a:rPr lang="de-DE" sz="3300" dirty="0"/>
              <a:t>An </a:t>
            </a:r>
            <a:r>
              <a:rPr lang="de-DE" sz="3300" dirty="0" err="1"/>
              <a:t>umbrella</a:t>
            </a:r>
            <a:r>
              <a:rPr lang="de-DE" sz="3300" dirty="0"/>
              <a:t> </a:t>
            </a:r>
            <a:r>
              <a:rPr lang="de-DE" sz="3300" dirty="0" err="1"/>
              <a:t>organization</a:t>
            </a:r>
            <a:r>
              <a:rPr lang="de-DE" sz="3300" dirty="0"/>
              <a:t> </a:t>
            </a:r>
            <a:r>
              <a:rPr lang="de-DE" sz="3300" dirty="0" err="1"/>
              <a:t>of</a:t>
            </a:r>
            <a:r>
              <a:rPr lang="de-DE" sz="3300" dirty="0"/>
              <a:t> </a:t>
            </a:r>
            <a:r>
              <a:rPr lang="de-DE" sz="3300" dirty="0" err="1"/>
              <a:t>several</a:t>
            </a:r>
            <a:r>
              <a:rPr lang="de-DE" sz="3300" dirty="0"/>
              <a:t> </a:t>
            </a:r>
            <a:r>
              <a:rPr lang="de-DE" sz="3300" dirty="0" err="1"/>
              <a:t>Palestinian</a:t>
            </a:r>
            <a:r>
              <a:rPr lang="de-DE" sz="3300" dirty="0"/>
              <a:t> </a:t>
            </a:r>
            <a:r>
              <a:rPr lang="de-DE" sz="3300" dirty="0" err="1"/>
              <a:t>groups</a:t>
            </a:r>
            <a:r>
              <a:rPr lang="de-DE" sz="3300" dirty="0"/>
              <a:t>, </a:t>
            </a:r>
            <a:r>
              <a:rPr lang="de-DE" sz="3300" dirty="0" err="1"/>
              <a:t>the</a:t>
            </a:r>
            <a:r>
              <a:rPr lang="de-DE" sz="3300" dirty="0"/>
              <a:t> </a:t>
            </a:r>
            <a:r>
              <a:rPr lang="de-DE" sz="3300" u="sng" dirty="0" err="1"/>
              <a:t>Palestine</a:t>
            </a:r>
            <a:r>
              <a:rPr lang="de-DE" sz="3300" u="sng" dirty="0"/>
              <a:t> Liberation </a:t>
            </a:r>
            <a:r>
              <a:rPr lang="de-DE" sz="3300" u="sng" dirty="0" err="1"/>
              <a:t>Organization</a:t>
            </a:r>
            <a:r>
              <a:rPr lang="de-DE" sz="3300" dirty="0"/>
              <a:t> (PLO), was </a:t>
            </a:r>
            <a:r>
              <a:rPr lang="de-DE" sz="3300" dirty="0" err="1"/>
              <a:t>founded</a:t>
            </a:r>
            <a:r>
              <a:rPr lang="de-DE" sz="3300" dirty="0"/>
              <a:t> in 1964 </a:t>
            </a:r>
            <a:r>
              <a:rPr lang="de-DE" sz="3300" dirty="0" err="1"/>
              <a:t>and</a:t>
            </a:r>
            <a:r>
              <a:rPr lang="de-DE" sz="3300" dirty="0"/>
              <a:t> </a:t>
            </a:r>
            <a:r>
              <a:rPr lang="de-DE" sz="3300" dirty="0" err="1"/>
              <a:t>thereafter</a:t>
            </a:r>
            <a:r>
              <a:rPr lang="de-DE" sz="3300" dirty="0"/>
              <a:t> </a:t>
            </a:r>
            <a:r>
              <a:rPr lang="de-DE" sz="3300" dirty="0" err="1"/>
              <a:t>claimed</a:t>
            </a:r>
            <a:r>
              <a:rPr lang="de-DE" sz="3300" dirty="0"/>
              <a:t> </a:t>
            </a:r>
            <a:r>
              <a:rPr lang="de-DE" sz="3300" dirty="0" err="1"/>
              <a:t>to</a:t>
            </a:r>
            <a:r>
              <a:rPr lang="de-DE" sz="3300" dirty="0"/>
              <a:t> </a:t>
            </a:r>
            <a:r>
              <a:rPr lang="de-DE" sz="3300" dirty="0" err="1"/>
              <a:t>be</a:t>
            </a:r>
            <a:r>
              <a:rPr lang="de-DE" sz="3300" dirty="0"/>
              <a:t> </a:t>
            </a:r>
            <a:r>
              <a:rPr lang="de-DE" sz="3300" dirty="0" err="1"/>
              <a:t>the</a:t>
            </a:r>
            <a:r>
              <a:rPr lang="de-DE" sz="3300" dirty="0"/>
              <a:t> </a:t>
            </a:r>
            <a:r>
              <a:rPr lang="de-DE" sz="3300" dirty="0" err="1"/>
              <a:t>sole</a:t>
            </a:r>
            <a:r>
              <a:rPr lang="de-DE" sz="3300" dirty="0"/>
              <a:t> </a:t>
            </a:r>
            <a:r>
              <a:rPr lang="de-DE" sz="3300" dirty="0" err="1"/>
              <a:t>representative</a:t>
            </a:r>
            <a:r>
              <a:rPr lang="de-DE" sz="3300" dirty="0"/>
              <a:t> </a:t>
            </a:r>
            <a:r>
              <a:rPr lang="de-DE" sz="3300" dirty="0" err="1"/>
              <a:t>of</a:t>
            </a:r>
            <a:r>
              <a:rPr lang="de-DE" sz="3300" dirty="0"/>
              <a:t> </a:t>
            </a:r>
            <a:r>
              <a:rPr lang="de-DE" sz="3300" dirty="0" err="1"/>
              <a:t>the</a:t>
            </a:r>
            <a:r>
              <a:rPr lang="de-DE" sz="3300" dirty="0"/>
              <a:t> </a:t>
            </a:r>
            <a:r>
              <a:rPr lang="de-DE" sz="3300" dirty="0" err="1"/>
              <a:t>Palestinians</a:t>
            </a:r>
            <a:r>
              <a:rPr lang="de-DE" sz="3300" dirty="0" smtClean="0"/>
              <a:t>. </a:t>
            </a:r>
            <a:r>
              <a:rPr lang="de-DE" sz="3300" dirty="0" err="1" smtClean="0"/>
              <a:t>Its</a:t>
            </a:r>
            <a:r>
              <a:rPr lang="de-DE" sz="3300" dirty="0" smtClean="0"/>
              <a:t> </a:t>
            </a:r>
            <a:r>
              <a:rPr lang="de-DE" sz="3300" dirty="0" err="1" smtClean="0"/>
              <a:t>most</a:t>
            </a:r>
            <a:r>
              <a:rPr lang="de-DE" sz="3300" dirty="0" smtClean="0"/>
              <a:t> </a:t>
            </a:r>
            <a:r>
              <a:rPr lang="de-DE" sz="3300" dirty="0" err="1" smtClean="0"/>
              <a:t>famous</a:t>
            </a:r>
            <a:r>
              <a:rPr lang="de-DE" sz="3300" dirty="0" smtClean="0"/>
              <a:t> </a:t>
            </a:r>
            <a:r>
              <a:rPr lang="de-DE" sz="3300" dirty="0" err="1" smtClean="0"/>
              <a:t>member</a:t>
            </a:r>
            <a:r>
              <a:rPr lang="de-DE" sz="3300" dirty="0" smtClean="0"/>
              <a:t> was Yasser Arafat.</a:t>
            </a:r>
          </a:p>
          <a:p>
            <a:endParaRPr lang="de-DE" dirty="0"/>
          </a:p>
          <a:p>
            <a:r>
              <a:rPr lang="de-DE" sz="1100" dirty="0"/>
              <a:t>https://</a:t>
            </a:r>
            <a:r>
              <a:rPr lang="de-DE" sz="1100" dirty="0" smtClean="0"/>
              <a:t>kids.britannica.com/students/article/Palestine/276254</a:t>
            </a:r>
          </a:p>
          <a:p>
            <a:r>
              <a:rPr lang="de-DE" sz="1100" dirty="0"/>
              <a:t>Bild: https://www.britannica.com/biography/Yasser-Arafat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Palestine</a:t>
            </a:r>
            <a:endParaRPr lang="de-D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300" y="1719263"/>
            <a:ext cx="33764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177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/>
              <a:t>PLO </a:t>
            </a:r>
            <a:r>
              <a:rPr lang="de-DE" dirty="0" err="1"/>
              <a:t>launched</a:t>
            </a:r>
            <a:r>
              <a:rPr lang="de-DE" dirty="0"/>
              <a:t> </a:t>
            </a:r>
            <a:r>
              <a:rPr lang="de-DE" dirty="0" err="1"/>
              <a:t>frequent</a:t>
            </a:r>
            <a:r>
              <a:rPr lang="de-DE" dirty="0"/>
              <a:t> </a:t>
            </a:r>
            <a:r>
              <a:rPr lang="de-DE" dirty="0" err="1"/>
              <a:t>guerrilla</a:t>
            </a:r>
            <a:r>
              <a:rPr lang="de-DE" dirty="0"/>
              <a:t> </a:t>
            </a:r>
            <a:r>
              <a:rPr lang="de-DE" dirty="0" err="1"/>
              <a:t>attacks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 Israel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across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borders</a:t>
            </a:r>
            <a:r>
              <a:rPr lang="de-DE" dirty="0"/>
              <a:t>. </a:t>
            </a:r>
            <a:r>
              <a:rPr lang="de-DE" dirty="0" err="1"/>
              <a:t>Terrorism</a:t>
            </a:r>
            <a:r>
              <a:rPr lang="de-DE" dirty="0"/>
              <a:t> </a:t>
            </a:r>
            <a:r>
              <a:rPr lang="de-DE" dirty="0" err="1"/>
              <a:t>became</a:t>
            </a:r>
            <a:r>
              <a:rPr lang="de-DE" dirty="0"/>
              <a:t> a 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element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Palestinian</a:t>
            </a:r>
            <a:r>
              <a:rPr lang="de-DE" dirty="0"/>
              <a:t> </a:t>
            </a:r>
            <a:r>
              <a:rPr lang="de-DE" dirty="0" err="1"/>
              <a:t>struggle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 Israel.</a:t>
            </a:r>
          </a:p>
          <a:p>
            <a:r>
              <a:rPr lang="de-DE" dirty="0" smtClean="0"/>
              <a:t>Six-Day </a:t>
            </a:r>
            <a:r>
              <a:rPr lang="de-DE" dirty="0"/>
              <a:t>War (</a:t>
            </a:r>
            <a:r>
              <a:rPr lang="de-DE" dirty="0" smtClean="0"/>
              <a:t>1967): </a:t>
            </a:r>
            <a:r>
              <a:rPr lang="de-DE" dirty="0"/>
              <a:t>Israel </a:t>
            </a:r>
            <a:r>
              <a:rPr lang="de-DE" dirty="0" err="1"/>
              <a:t>occupied</a:t>
            </a:r>
            <a:r>
              <a:rPr lang="de-DE" dirty="0"/>
              <a:t> East Jerusalem, </a:t>
            </a:r>
            <a:r>
              <a:rPr lang="de-DE" dirty="0" err="1"/>
              <a:t>the</a:t>
            </a:r>
            <a:r>
              <a:rPr lang="de-DE" dirty="0"/>
              <a:t> West Bank, Gaza Strip, </a:t>
            </a:r>
            <a:r>
              <a:rPr lang="de-DE" dirty="0" err="1"/>
              <a:t>and</a:t>
            </a:r>
            <a:r>
              <a:rPr lang="de-DE" dirty="0"/>
              <a:t> Golan Heights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established</a:t>
            </a:r>
            <a:r>
              <a:rPr lang="de-DE" dirty="0"/>
              <a:t> </a:t>
            </a:r>
            <a:r>
              <a:rPr lang="de-DE" dirty="0" err="1"/>
              <a:t>military</a:t>
            </a:r>
            <a:r>
              <a:rPr lang="de-DE" dirty="0"/>
              <a:t> </a:t>
            </a:r>
            <a:r>
              <a:rPr lang="de-DE" dirty="0" err="1"/>
              <a:t>administrations</a:t>
            </a:r>
            <a:r>
              <a:rPr lang="de-DE" dirty="0"/>
              <a:t> in </a:t>
            </a:r>
            <a:r>
              <a:rPr lang="de-DE" dirty="0" err="1"/>
              <a:t>those</a:t>
            </a:r>
            <a:r>
              <a:rPr lang="de-DE" dirty="0"/>
              <a:t> </a:t>
            </a:r>
            <a:r>
              <a:rPr lang="de-DE" dirty="0" err="1"/>
              <a:t>regions</a:t>
            </a:r>
            <a:r>
              <a:rPr lang="de-DE" dirty="0"/>
              <a:t>.</a:t>
            </a:r>
          </a:p>
          <a:p>
            <a:pPr marL="4572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Conflict</a:t>
            </a:r>
            <a:endParaRPr lang="de-DE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3413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240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/>
              <a:t>Settlement: </a:t>
            </a:r>
            <a:r>
              <a:rPr lang="de-DE" dirty="0" err="1"/>
              <a:t>Beginning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late</a:t>
            </a:r>
            <a:r>
              <a:rPr lang="de-DE" dirty="0"/>
              <a:t> 1970s, </a:t>
            </a:r>
            <a:r>
              <a:rPr lang="de-DE" dirty="0" err="1"/>
              <a:t>increasing</a:t>
            </a:r>
            <a:r>
              <a:rPr lang="de-DE" dirty="0"/>
              <a:t> </a:t>
            </a:r>
            <a:r>
              <a:rPr lang="de-DE" dirty="0" err="1"/>
              <a:t>numbers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Israelis </a:t>
            </a:r>
            <a:r>
              <a:rPr lang="de-DE" dirty="0" err="1"/>
              <a:t>settled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occupied</a:t>
            </a:r>
            <a:r>
              <a:rPr lang="de-DE" dirty="0"/>
              <a:t> </a:t>
            </a:r>
            <a:r>
              <a:rPr lang="de-DE" dirty="0" err="1"/>
              <a:t>areas</a:t>
            </a:r>
            <a:r>
              <a:rPr lang="de-DE" dirty="0"/>
              <a:t>, a </a:t>
            </a:r>
            <a:r>
              <a:rPr lang="de-DE" dirty="0" err="1"/>
              <a:t>policy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outraged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Palestinians</a:t>
            </a:r>
            <a:r>
              <a:rPr lang="de-DE" dirty="0"/>
              <a:t>. </a:t>
            </a:r>
            <a:endParaRPr lang="de-DE" dirty="0" smtClean="0"/>
          </a:p>
          <a:p>
            <a:pPr marL="45720" indent="0">
              <a:buNone/>
            </a:pPr>
            <a:endParaRPr lang="de-DE" dirty="0"/>
          </a:p>
          <a:p>
            <a:r>
              <a:rPr lang="de-DE" dirty="0" err="1"/>
              <a:t>Intifadah</a:t>
            </a:r>
            <a:r>
              <a:rPr lang="de-DE" dirty="0"/>
              <a:t>: </a:t>
            </a:r>
            <a:r>
              <a:rPr lang="de-DE" dirty="0" err="1"/>
              <a:t>Widespread</a:t>
            </a:r>
            <a:r>
              <a:rPr lang="de-DE" dirty="0"/>
              <a:t> anti-Israeli </a:t>
            </a:r>
            <a:r>
              <a:rPr lang="de-DE" dirty="0" err="1"/>
              <a:t>rioting</a:t>
            </a:r>
            <a:r>
              <a:rPr lang="de-DE" dirty="0"/>
              <a:t> </a:t>
            </a:r>
            <a:r>
              <a:rPr lang="de-DE" dirty="0" err="1"/>
              <a:t>erupted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occupied</a:t>
            </a:r>
            <a:r>
              <a:rPr lang="de-DE" dirty="0"/>
              <a:t> </a:t>
            </a:r>
            <a:r>
              <a:rPr lang="de-DE" dirty="0" err="1"/>
              <a:t>territories</a:t>
            </a:r>
            <a:r>
              <a:rPr lang="de-DE" dirty="0"/>
              <a:t> in 1987. Hamas, a </a:t>
            </a:r>
            <a:r>
              <a:rPr lang="de-DE" dirty="0" err="1"/>
              <a:t>Palestinian</a:t>
            </a:r>
            <a:r>
              <a:rPr lang="de-DE" dirty="0"/>
              <a:t> </a:t>
            </a:r>
            <a:r>
              <a:rPr lang="de-DE" dirty="0" err="1"/>
              <a:t>Islamic</a:t>
            </a:r>
            <a:r>
              <a:rPr lang="de-DE" dirty="0"/>
              <a:t> </a:t>
            </a:r>
            <a:r>
              <a:rPr lang="de-DE" dirty="0" err="1"/>
              <a:t>movement</a:t>
            </a:r>
            <a:r>
              <a:rPr lang="de-DE" dirty="0"/>
              <a:t> </a:t>
            </a:r>
            <a:r>
              <a:rPr lang="de-DE" dirty="0" err="1"/>
              <a:t>dedicated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destruction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Israel, was </a:t>
            </a:r>
            <a:r>
              <a:rPr lang="de-DE" dirty="0" err="1"/>
              <a:t>formed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beginning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uprising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Conflict</a:t>
            </a:r>
            <a:endParaRPr lang="de-DE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731" y="1772816"/>
            <a:ext cx="3703269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788024" y="6165304"/>
            <a:ext cx="3960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http://news.bbc.co.uk/2/shared/spl/hi/middle_east/03/v3_israel_palestinians/maps/html/settlements_checkpoints.stm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029455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Peace</a:t>
            </a:r>
            <a:r>
              <a:rPr lang="de-DE" dirty="0" smtClean="0"/>
              <a:t>?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3"/>
            <a:ext cx="840740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11560" y="5805264"/>
            <a:ext cx="5904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https://www.nobelpeaceprize.org/laureates/1994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505169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ster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Raster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Raster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0</TotalTime>
  <Words>733</Words>
  <Application>Microsoft Office PowerPoint</Application>
  <PresentationFormat>Bildschirmpräsentation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Raster</vt:lpstr>
      <vt:lpstr>A short introduction to the  Israeli-Palestinian conflict</vt:lpstr>
      <vt:lpstr>What are we talking about?</vt:lpstr>
      <vt:lpstr>The Zionist Movement</vt:lpstr>
      <vt:lpstr>British Mandate</vt:lpstr>
      <vt:lpstr>Israel</vt:lpstr>
      <vt:lpstr>Palestine</vt:lpstr>
      <vt:lpstr>Conflict</vt:lpstr>
      <vt:lpstr>Conflict</vt:lpstr>
      <vt:lpstr>Peace?</vt:lpstr>
      <vt:lpstr>Conflict and Peace, II</vt:lpstr>
      <vt:lpstr>inner-Palestinian conflicts </vt:lpstr>
      <vt:lpstr>today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Pia</dc:creator>
  <cp:lastModifiedBy>Pia</cp:lastModifiedBy>
  <cp:revision>13</cp:revision>
  <cp:lastPrinted>2023-04-26T19:13:28Z</cp:lastPrinted>
  <dcterms:created xsi:type="dcterms:W3CDTF">2023-04-24T07:49:30Z</dcterms:created>
  <dcterms:modified xsi:type="dcterms:W3CDTF">2023-04-26T19:42:44Z</dcterms:modified>
</cp:coreProperties>
</file>