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7" r:id="rId6"/>
    <p:sldId id="260" r:id="rId7"/>
    <p:sldId id="262" r:id="rId8"/>
    <p:sldId id="265" r:id="rId9"/>
    <p:sldId id="264" r:id="rId10"/>
    <p:sldId id="261" r:id="rId11"/>
    <p:sldId id="266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4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B6D472-064A-BF37-4AEB-7A9FC19C0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012FDA6-314D-95D5-9F67-6E8857559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1674F1-6895-92E6-FB24-88ACF2DF5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72D9-A98B-AA4E-8633-0EDC24A82987}" type="datetimeFigureOut">
              <a:rPr lang="de-DE" smtClean="0"/>
              <a:t>18.11.2022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E466413-C7A3-D182-A491-8AFA3622E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1E8C42-1DC9-5686-2B06-DC60063F7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2EC9-3370-D54B-B347-A795107504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600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4FB07-678B-F093-82FA-29C1F1EC0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9362E0E-1C4B-D92A-C07C-0869301B5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4A950B-65F5-479E-8E7E-3F0DA18D0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72D9-A98B-AA4E-8633-0EDC24A82987}" type="datetimeFigureOut">
              <a:rPr lang="de-DE" smtClean="0"/>
              <a:t>18.11.2022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398C55-3489-C557-B441-52F3DFF5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1705E1-756A-70D5-8177-1D1678100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2EC9-3370-D54B-B347-A795107504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50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6525538-DE10-D75C-964B-DD97D81FD4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E7434E6-D27D-FE95-6005-EF82CC2C0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D51A665-A95C-B51A-F6F0-EE5AC83A9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72D9-A98B-AA4E-8633-0EDC24A82987}" type="datetimeFigureOut">
              <a:rPr lang="de-DE" smtClean="0"/>
              <a:t>18.11.2022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9C462E-7020-76CA-850D-4B317F716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BEAC6B-41EE-66DD-F68C-79E614122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2EC9-3370-D54B-B347-A795107504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0736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97FA1-3C86-C22D-835F-3CB4874EF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039AED-7741-4A6F-88CB-F3301DE8D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E894D3-25F4-7A46-DAA7-3CC5E1CE0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72D9-A98B-AA4E-8633-0EDC24A82987}" type="datetimeFigureOut">
              <a:rPr lang="de-DE" smtClean="0"/>
              <a:t>18.11.2022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4CD8B5-3325-075B-80AA-F693F0EA7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EA939C-0241-E97D-C1D9-A4D2BB853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2EC9-3370-D54B-B347-A795107504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786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C481F-5CDC-CB42-0863-0DFC78CA6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261EFB-6B9C-ABAD-5921-FBBBEC606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2BFD6F-3C72-2564-1CA8-40FDCD88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72D9-A98B-AA4E-8633-0EDC24A82987}" type="datetimeFigureOut">
              <a:rPr lang="de-DE" smtClean="0"/>
              <a:t>18.11.2022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FD1522-FFA1-07A9-B998-AC55BF21C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014398-BC1E-8E56-EDD6-6F159ED47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2EC9-3370-D54B-B347-A795107504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2070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9D5AD-74C8-A7B5-1E08-48C0C8EE0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B95615-B1C8-395B-8340-7C63613141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B0EE313-6B51-7A17-F00F-6BC1D84CB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B07868-F897-AE18-A768-AA83ED64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72D9-A98B-AA4E-8633-0EDC24A82987}" type="datetimeFigureOut">
              <a:rPr lang="de-DE" smtClean="0"/>
              <a:t>18.11.2022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118A260-5376-82E6-E5DC-C8EC6EF7C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528B13-4BC3-2A70-7E83-679A38BFD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2EC9-3370-D54B-B347-A795107504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0774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CC636B-0746-2F64-C392-6922CBD42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FC30AC-4EDE-D3C8-A6D1-99CD6D947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E332E20-3C8B-4AD5-7EC4-4B1345A69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7635A9-948A-1ACE-4B2E-CE0AF1AFC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9B1BCE1-509D-02DE-D52B-11EE29636C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ED0CFE4-796D-53EE-713D-55D6F70B1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72D9-A98B-AA4E-8633-0EDC24A82987}" type="datetimeFigureOut">
              <a:rPr lang="de-DE" smtClean="0"/>
              <a:t>18.11.2022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E6C1A18-9544-E393-2F30-4FC54F8F0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7AEDBC2-05BE-4186-5B01-089E25947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2EC9-3370-D54B-B347-A795107504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3837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ABE402-2BA9-9993-1552-D7033785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43DF5F3-67F8-F004-04DA-0A3968542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72D9-A98B-AA4E-8633-0EDC24A82987}" type="datetimeFigureOut">
              <a:rPr lang="de-DE" smtClean="0"/>
              <a:t>18.11.2022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048E543-405B-8AD9-E03E-30F074F7C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FAB74D-777F-DD00-BDFD-22B37A88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2EC9-3370-D54B-B347-A795107504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3480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78B5D67-7CCE-8700-5971-8D83D8118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72D9-A98B-AA4E-8633-0EDC24A82987}" type="datetimeFigureOut">
              <a:rPr lang="de-DE" smtClean="0"/>
              <a:t>18.11.2022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7A0F28-DD96-036D-6F2A-D0198C490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6AF83A6-9877-303E-E47A-A625F0A56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2EC9-3370-D54B-B347-A795107504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8613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C69B9-958C-D3BC-7E10-E75FFFA08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5C41FE-5065-BFA1-B701-F86435424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BC15013-AE4A-9C56-B55E-0C21A0D48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2195A9-8D9E-CC6B-1985-0AC836640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72D9-A98B-AA4E-8633-0EDC24A82987}" type="datetimeFigureOut">
              <a:rPr lang="de-DE" smtClean="0"/>
              <a:t>18.11.2022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CF1CBCE-C320-E3B7-341F-20F19767C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A4539FE-8041-DD0A-8C2A-BE2F0710D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2EC9-3370-D54B-B347-A795107504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301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3AF7F-4D2C-AAD7-577D-32A9E2A4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D33AD2C-1612-7267-0DB4-B6204885CE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376627E-7555-E4E8-078A-1C62CC2D4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07137AA-1C5D-0834-4C35-E59ADC4D9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572D9-A98B-AA4E-8633-0EDC24A82987}" type="datetimeFigureOut">
              <a:rPr lang="de-DE" smtClean="0"/>
              <a:t>18.11.2022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4F6B4DB-246C-7A5E-52A8-094CC357A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4C32E8-C831-879D-B890-2AD90553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2EC9-3370-D54B-B347-A795107504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2390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FADE8AA-8DB9-6241-92AC-04AA851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D6E0E1-3CAC-95C2-5E58-1158B9BCF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E3386E-60D0-E967-2C54-7ADFE6E59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572D9-A98B-AA4E-8633-0EDC24A82987}" type="datetimeFigureOut">
              <a:rPr lang="de-DE" smtClean="0"/>
              <a:t>18.11.2022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EB8035-11B2-4E02-3F6F-D849F5E74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B63A0C-1F41-103D-D7FC-6BD1ACFD5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22EC9-3370-D54B-B347-A7951075047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59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5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B30215-A376-1155-51F2-9263C9E80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920" y="2945523"/>
            <a:ext cx="4638364" cy="2678191"/>
          </a:xfrm>
        </p:spPr>
        <p:txBody>
          <a:bodyPr anchor="t">
            <a:normAutofit fontScale="90000"/>
          </a:bodyPr>
          <a:lstStyle/>
          <a:p>
            <a:pPr algn="l"/>
            <a:r>
              <a:rPr lang="de-DE" sz="7200" b="1"/>
              <a:t>Enhance Self-esteem</a:t>
            </a:r>
          </a:p>
        </p:txBody>
      </p:sp>
      <p:sp>
        <p:nvSpPr>
          <p:cNvPr id="29" name="Freeform: Shape 27">
            <a:extLst>
              <a:ext uri="{FF2B5EF4-FFF2-40B4-BE49-F238E27FC236}">
                <a16:creationId xmlns:a16="http://schemas.microsoft.com/office/drawing/2014/main" id="{FA6F8ABB-6C5D-4349-9E1B-198D1ABF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4493" y="1333265"/>
            <a:ext cx="4840399" cy="4290450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9FE203-6907-812F-E069-360C05552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1480" y="2011679"/>
            <a:ext cx="5013661" cy="905897"/>
          </a:xfrm>
        </p:spPr>
        <p:txBody>
          <a:bodyPr anchor="b">
            <a:normAutofit/>
          </a:bodyPr>
          <a:lstStyle/>
          <a:p>
            <a:pPr algn="l"/>
            <a:r>
              <a:rPr lang="de-DE"/>
              <a:t>Lily, Marina, Sara, Amaya</a:t>
            </a:r>
          </a:p>
        </p:txBody>
      </p:sp>
      <p:grpSp>
        <p:nvGrpSpPr>
          <p:cNvPr id="33" name="Group 29">
            <a:extLst>
              <a:ext uri="{FF2B5EF4-FFF2-40B4-BE49-F238E27FC236}">
                <a16:creationId xmlns:a16="http://schemas.microsoft.com/office/drawing/2014/main" id="{5CA4BCD1-F813-4A68-8727-7A3DE67AC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31480" y="1075612"/>
            <a:ext cx="1128382" cy="847206"/>
            <a:chOff x="7393391" y="1075612"/>
            <a:chExt cx="1128382" cy="847206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" name="Grafik 6">
            <a:extLst>
              <a:ext uri="{FF2B5EF4-FFF2-40B4-BE49-F238E27FC236}">
                <a16:creationId xmlns:a16="http://schemas.microsoft.com/office/drawing/2014/main" id="{27FF886F-B2D2-0CC8-C3B4-2CC071568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982" y="3055145"/>
            <a:ext cx="2963421" cy="84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81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61CA15-E313-E23B-D695-5440B0DBF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/>
              <a:t>Compliments you shouldn’t give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E12F67-E600-CBB2-9B52-F2E804D2C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/>
              <a:t>“Wow! You have lost so much </a:t>
            </a:r>
            <a:r>
              <a:rPr lang="de-DE" dirty="0" err="1"/>
              <a:t>weight</a:t>
            </a:r>
            <a:r>
              <a:rPr lang="de-DE"/>
              <a:t>!“</a:t>
            </a:r>
            <a:endParaRPr lang="de-DE" dirty="0"/>
          </a:p>
          <a:p>
            <a:pPr marL="0" indent="0">
              <a:buNone/>
            </a:pPr>
            <a:r>
              <a:rPr lang="de-DE"/>
              <a:t>“You‘re so </a:t>
            </a:r>
            <a:r>
              <a:rPr lang="de-DE" dirty="0" err="1"/>
              <a:t>tall</a:t>
            </a:r>
            <a:r>
              <a:rPr lang="de-DE"/>
              <a:t>!“</a:t>
            </a:r>
            <a:endParaRPr lang="de-DE" dirty="0"/>
          </a:p>
          <a:p>
            <a:pPr marL="0" indent="0">
              <a:buNone/>
            </a:pPr>
            <a:r>
              <a:rPr lang="de-DE"/>
              <a:t>“You </a:t>
            </a:r>
            <a:r>
              <a:rPr lang="de-DE" dirty="0" err="1"/>
              <a:t>look</a:t>
            </a:r>
            <a:r>
              <a:rPr lang="de-DE"/>
              <a:t> good today.“</a:t>
            </a:r>
            <a:endParaRPr lang="de-DE" dirty="0"/>
          </a:p>
          <a:p>
            <a:pPr marL="0" indent="0">
              <a:buNone/>
            </a:pPr>
            <a:r>
              <a:rPr lang="de-DE"/>
              <a:t>“You‘re so cool.“</a:t>
            </a:r>
            <a:endParaRPr lang="de-DE" dirty="0"/>
          </a:p>
          <a:p>
            <a:pPr marL="0" indent="0">
              <a:buNone/>
            </a:pPr>
            <a:r>
              <a:rPr lang="de-DE"/>
              <a:t>“You‘re </a:t>
            </a:r>
            <a:r>
              <a:rPr lang="de-DE" dirty="0" err="1"/>
              <a:t>really</a:t>
            </a:r>
            <a:r>
              <a:rPr lang="de-DE"/>
              <a:t> intelligent for a </a:t>
            </a:r>
            <a:r>
              <a:rPr lang="de-DE" dirty="0" err="1"/>
              <a:t>woman</a:t>
            </a:r>
            <a:r>
              <a:rPr lang="de-DE"/>
              <a:t>.“</a:t>
            </a:r>
            <a:endParaRPr lang="de-DE" dirty="0"/>
          </a:p>
          <a:p>
            <a:pPr marL="0" indent="0">
              <a:buNone/>
            </a:pPr>
            <a:r>
              <a:rPr lang="de-DE"/>
              <a:t>“You </a:t>
            </a:r>
            <a:r>
              <a:rPr lang="de-DE" dirty="0" err="1"/>
              <a:t>look</a:t>
            </a:r>
            <a:r>
              <a:rPr lang="de-DE"/>
              <a:t> like someone who knows how to have fun.“ </a:t>
            </a:r>
            <a:endParaRPr lang="de-DE" dirty="0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7BD9BBD6-5780-F2C7-7F0B-BAE080899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924" y="0"/>
            <a:ext cx="25730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11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61F452-F25A-63C0-6C37-72019E890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4095" y="851517"/>
            <a:ext cx="5238466" cy="29914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for listening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13FEC7-5776-40CB-8414-FEC74F731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096" y="3842932"/>
            <a:ext cx="4167115" cy="21635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you think </a:t>
            </a:r>
            <a:r>
              <a:rPr lang="en-US" sz="240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you`ll</a:t>
            </a: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use some of </a:t>
            </a:r>
            <a:r>
              <a:rPr lang="de-DE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</a:t>
            </a: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tips?</a:t>
            </a:r>
          </a:p>
        </p:txBody>
      </p:sp>
      <p:sp>
        <p:nvSpPr>
          <p:cNvPr id="14" name="Freeform: Shape 10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fik 4" descr="Zwinkernde Gesichtskontur Silhouette">
            <a:extLst>
              <a:ext uri="{FF2B5EF4-FFF2-40B4-BE49-F238E27FC236}">
                <a16:creationId xmlns:a16="http://schemas.microsoft.com/office/drawing/2014/main" id="{6D621432-8AAD-95F8-06B2-4E4A66DB52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03" y="2129307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42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CA76C6-E1EE-54C7-6EE6-9B305ABA8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327438"/>
            <a:ext cx="5595923" cy="1461778"/>
          </a:xfrm>
        </p:spPr>
        <p:txBody>
          <a:bodyPr anchor="b">
            <a:normAutofit/>
          </a:bodyPr>
          <a:lstStyle/>
          <a:p>
            <a:r>
              <a:rPr lang="de-DE" b="1"/>
              <a:t>Definition 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125375" y="1311536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703265" y="1059710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C1C37ED-3FD5-8D71-22A5-FC081B507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4" y="2946169"/>
            <a:ext cx="5163106" cy="3088871"/>
          </a:xfrm>
        </p:spPr>
        <p:txBody>
          <a:bodyPr>
            <a:noAutofit/>
          </a:bodyPr>
          <a:lstStyle/>
          <a:p>
            <a:r>
              <a:rPr lang="de-DE" sz="2000" err="1"/>
              <a:t>Self-esteem</a:t>
            </a:r>
            <a:r>
              <a:rPr lang="de-DE" sz="2000"/>
              <a:t> is how we value and </a:t>
            </a:r>
            <a:r>
              <a:rPr lang="de-DE" sz="2000" err="1"/>
              <a:t>perceive</a:t>
            </a:r>
            <a:r>
              <a:rPr lang="de-DE" sz="2000"/>
              <a:t> </a:t>
            </a:r>
            <a:r>
              <a:rPr lang="de-DE" sz="2000" err="1"/>
              <a:t>ourselves</a:t>
            </a:r>
            <a:r>
              <a:rPr lang="de-DE" sz="2000"/>
              <a:t>. </a:t>
            </a:r>
            <a:r>
              <a:rPr lang="de-DE" sz="2000" err="1"/>
              <a:t>It´s</a:t>
            </a:r>
            <a:r>
              <a:rPr lang="de-DE" sz="2000"/>
              <a:t> </a:t>
            </a:r>
            <a:r>
              <a:rPr lang="de-DE" sz="2000" err="1"/>
              <a:t>based</a:t>
            </a:r>
            <a:r>
              <a:rPr lang="de-DE" sz="2000"/>
              <a:t> on our </a:t>
            </a:r>
            <a:r>
              <a:rPr lang="de-DE" sz="2000" err="1"/>
              <a:t>opinions</a:t>
            </a:r>
            <a:r>
              <a:rPr lang="de-DE" sz="2000"/>
              <a:t> and </a:t>
            </a:r>
            <a:r>
              <a:rPr lang="de-DE" sz="2000" err="1"/>
              <a:t>beliefs</a:t>
            </a:r>
            <a:r>
              <a:rPr lang="de-DE" sz="2000"/>
              <a:t> about </a:t>
            </a:r>
            <a:r>
              <a:rPr lang="de-DE" sz="2000" err="1"/>
              <a:t>ourselves</a:t>
            </a:r>
            <a:r>
              <a:rPr lang="de-DE" sz="2000"/>
              <a:t>.</a:t>
            </a:r>
          </a:p>
          <a:p>
            <a:r>
              <a:rPr lang="de-DE" sz="2000" err="1"/>
              <a:t>Self-esteem</a:t>
            </a:r>
            <a:r>
              <a:rPr lang="de-DE" sz="2000"/>
              <a:t> is </a:t>
            </a:r>
            <a:r>
              <a:rPr lang="de-DE" sz="2000" err="1"/>
              <a:t>important</a:t>
            </a:r>
            <a:r>
              <a:rPr lang="de-DE" sz="2000"/>
              <a:t> </a:t>
            </a:r>
            <a:r>
              <a:rPr lang="de-DE" sz="2000" err="1"/>
              <a:t>because</a:t>
            </a:r>
            <a:r>
              <a:rPr lang="de-DE" sz="2000"/>
              <a:t> it </a:t>
            </a:r>
            <a:r>
              <a:rPr lang="de-DE" sz="2000" err="1"/>
              <a:t>heavily</a:t>
            </a:r>
            <a:r>
              <a:rPr lang="de-DE" sz="2000"/>
              <a:t> </a:t>
            </a:r>
            <a:r>
              <a:rPr lang="de-DE" sz="2000" err="1"/>
              <a:t>influences</a:t>
            </a:r>
            <a:r>
              <a:rPr lang="de-DE" sz="2000"/>
              <a:t> people‘s </a:t>
            </a:r>
            <a:r>
              <a:rPr lang="de-DE" sz="2000" err="1"/>
              <a:t>choices</a:t>
            </a:r>
            <a:r>
              <a:rPr lang="de-DE" sz="2000"/>
              <a:t> and </a:t>
            </a:r>
            <a:r>
              <a:rPr lang="de-DE" sz="2000" err="1"/>
              <a:t>decisions</a:t>
            </a:r>
            <a:r>
              <a:rPr lang="de-DE" sz="2000"/>
              <a:t> by making it more or less </a:t>
            </a:r>
            <a:r>
              <a:rPr lang="de-DE" sz="2000" err="1"/>
              <a:t>likely</a:t>
            </a:r>
            <a:r>
              <a:rPr lang="de-DE" sz="2000"/>
              <a:t> that people will take care of </a:t>
            </a:r>
            <a:r>
              <a:rPr lang="de-DE" sz="2000" err="1"/>
              <a:t>themselves</a:t>
            </a:r>
            <a:r>
              <a:rPr lang="de-DE" sz="2000"/>
              <a:t> and </a:t>
            </a:r>
            <a:r>
              <a:rPr lang="de-DE" sz="2000" err="1"/>
              <a:t>explore</a:t>
            </a:r>
            <a:r>
              <a:rPr lang="de-DE" sz="2000"/>
              <a:t> their full potential.</a:t>
            </a:r>
          </a:p>
          <a:p>
            <a:r>
              <a:rPr lang="de-DE" sz="2000" err="1"/>
              <a:t>Self-esteem</a:t>
            </a:r>
            <a:r>
              <a:rPr lang="de-DE" sz="2000"/>
              <a:t> is </a:t>
            </a:r>
            <a:r>
              <a:rPr lang="de-DE" sz="2000" err="1"/>
              <a:t>influenced</a:t>
            </a:r>
            <a:r>
              <a:rPr lang="de-DE" sz="2000"/>
              <a:t> by a </a:t>
            </a:r>
            <a:r>
              <a:rPr lang="de-DE" sz="2000" err="1"/>
              <a:t>lot</a:t>
            </a:r>
            <a:r>
              <a:rPr lang="de-DE" sz="2000"/>
              <a:t> of </a:t>
            </a:r>
            <a:r>
              <a:rPr lang="de-DE" sz="2000" err="1"/>
              <a:t>factors</a:t>
            </a:r>
            <a:r>
              <a:rPr lang="de-DE" sz="2000"/>
              <a:t>, like life </a:t>
            </a:r>
            <a:r>
              <a:rPr lang="de-DE" sz="2000" err="1"/>
              <a:t>experiences</a:t>
            </a:r>
            <a:r>
              <a:rPr lang="de-DE" sz="2000"/>
              <a:t>, </a:t>
            </a:r>
            <a:r>
              <a:rPr lang="de-DE" sz="2000" err="1"/>
              <a:t>quality</a:t>
            </a:r>
            <a:r>
              <a:rPr lang="de-DE" sz="2000"/>
              <a:t> of life, age and health.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09C89D1D-8C73-4FE3-BB9A-0A66D0F9C2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882856" y="1645694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7E3A2AD7-26A6-8038-E206-849AB7AA8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11" y="2851114"/>
            <a:ext cx="2560931" cy="170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10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327FE39-CF96-5D44-2B66-1240EA8BA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 fontScale="90000"/>
          </a:bodyPr>
          <a:lstStyle/>
          <a:p>
            <a:r>
              <a:rPr lang="de-DE" sz="4000" b="1"/>
              <a:t>Major </a:t>
            </a:r>
            <a:r>
              <a:rPr lang="de-DE" sz="4000" b="1" dirty="0" err="1"/>
              <a:t>self-esteem</a:t>
            </a:r>
            <a:r>
              <a:rPr lang="de-DE" sz="4000" b="1"/>
              <a:t> </a:t>
            </a:r>
            <a:r>
              <a:rPr lang="de-DE" sz="4000" b="1" dirty="0" err="1"/>
              <a:t>drops</a:t>
            </a:r>
            <a:r>
              <a:rPr lang="de-DE" sz="4000" b="1"/>
              <a:t> </a:t>
            </a:r>
            <a:r>
              <a:rPr lang="de-DE" sz="4000" b="1" dirty="0" err="1"/>
              <a:t>during</a:t>
            </a:r>
            <a:r>
              <a:rPr lang="de-DE" sz="4000" b="1"/>
              <a:t> </a:t>
            </a:r>
            <a:r>
              <a:rPr lang="de-DE" sz="4000" b="1" dirty="0" err="1"/>
              <a:t>Adolescence</a:t>
            </a:r>
            <a:r>
              <a:rPr lang="de-DE" sz="4000" b="1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3F6E34-D76D-33E0-C0CA-3944A3CFB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/>
          </a:bodyPr>
          <a:lstStyle/>
          <a:p>
            <a:r>
              <a:rPr lang="de-DE" sz="1900"/>
              <a:t>1st drop at </a:t>
            </a:r>
            <a:r>
              <a:rPr lang="de-DE" sz="1900" dirty="0" err="1"/>
              <a:t>ages</a:t>
            </a:r>
            <a:r>
              <a:rPr lang="de-DE" sz="1900"/>
              <a:t> 9-13 </a:t>
            </a:r>
          </a:p>
          <a:p>
            <a:pPr lvl="1"/>
            <a:r>
              <a:rPr lang="de-DE" sz="1900" dirty="0" err="1"/>
              <a:t>Loss</a:t>
            </a:r>
            <a:r>
              <a:rPr lang="de-DE" sz="1900"/>
              <a:t> of </a:t>
            </a:r>
            <a:r>
              <a:rPr lang="de-DE" sz="1900" dirty="0" err="1"/>
              <a:t>childhood</a:t>
            </a:r>
            <a:endParaRPr lang="de-DE" sz="1900"/>
          </a:p>
          <a:p>
            <a:pPr lvl="2"/>
            <a:r>
              <a:rPr lang="de-DE" sz="1900" dirty="0" err="1"/>
              <a:t>Certain</a:t>
            </a:r>
            <a:r>
              <a:rPr lang="de-DE" sz="1900"/>
              <a:t> </a:t>
            </a:r>
            <a:r>
              <a:rPr lang="de-DE" sz="1900" dirty="0" err="1"/>
              <a:t>behaviors</a:t>
            </a:r>
            <a:r>
              <a:rPr lang="de-DE" sz="1900"/>
              <a:t> are </a:t>
            </a:r>
            <a:r>
              <a:rPr lang="de-DE" sz="1900" dirty="0" err="1"/>
              <a:t>considered</a:t>
            </a:r>
            <a:r>
              <a:rPr lang="de-DE" sz="1900" dirty="0"/>
              <a:t> </a:t>
            </a:r>
            <a:r>
              <a:rPr lang="de-DE" sz="1900" dirty="0" err="1"/>
              <a:t>childish</a:t>
            </a:r>
            <a:endParaRPr lang="de-DE" sz="1900"/>
          </a:p>
          <a:p>
            <a:pPr lvl="2"/>
            <a:r>
              <a:rPr lang="de-DE" sz="1900" dirty="0" err="1"/>
              <a:t>Sacrificing</a:t>
            </a:r>
            <a:r>
              <a:rPr lang="de-DE" sz="1900"/>
              <a:t> </a:t>
            </a:r>
            <a:r>
              <a:rPr lang="de-DE" sz="1900" dirty="0" err="1"/>
              <a:t>cherished</a:t>
            </a:r>
            <a:r>
              <a:rPr lang="de-DE" sz="1900"/>
              <a:t> </a:t>
            </a:r>
            <a:r>
              <a:rPr lang="de-DE" sz="1900" dirty="0" err="1"/>
              <a:t>toys</a:t>
            </a:r>
            <a:r>
              <a:rPr lang="de-DE" sz="1900"/>
              <a:t> or </a:t>
            </a:r>
            <a:r>
              <a:rPr lang="de-DE" sz="1900" dirty="0" err="1"/>
              <a:t>hobbies</a:t>
            </a:r>
            <a:endParaRPr lang="de-DE" sz="1900"/>
          </a:p>
          <a:p>
            <a:r>
              <a:rPr lang="de-DE" sz="1900" dirty="0" err="1"/>
              <a:t>2nd</a:t>
            </a:r>
            <a:r>
              <a:rPr lang="de-DE" sz="1900"/>
              <a:t> drop at </a:t>
            </a:r>
            <a:r>
              <a:rPr lang="de-DE" sz="1900" dirty="0" err="1"/>
              <a:t>ages</a:t>
            </a:r>
            <a:r>
              <a:rPr lang="de-DE" sz="1900"/>
              <a:t> 18-23 </a:t>
            </a:r>
          </a:p>
          <a:p>
            <a:pPr lvl="1"/>
            <a:r>
              <a:rPr lang="de-DE" sz="1900"/>
              <a:t>Independence </a:t>
            </a:r>
            <a:r>
              <a:rPr lang="de-DE" sz="1900" dirty="0" err="1"/>
              <a:t>expected</a:t>
            </a:r>
            <a:endParaRPr lang="de-DE" sz="1900"/>
          </a:p>
          <a:p>
            <a:pPr lvl="2"/>
            <a:r>
              <a:rPr lang="de-DE" sz="1900" dirty="0" err="1"/>
              <a:t>Overwhelming</a:t>
            </a:r>
            <a:endParaRPr lang="de-DE" sz="1900"/>
          </a:p>
          <a:p>
            <a:pPr lvl="2"/>
            <a:r>
              <a:rPr lang="de-DE" sz="1900" dirty="0" err="1"/>
              <a:t>Disappointed</a:t>
            </a:r>
            <a:r>
              <a:rPr lang="de-DE" sz="1900"/>
              <a:t> in </a:t>
            </a:r>
            <a:r>
              <a:rPr lang="de-DE" sz="1900" dirty="0" err="1"/>
              <a:t>themselves</a:t>
            </a:r>
            <a:r>
              <a:rPr lang="de-DE" sz="1900"/>
              <a:t> 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fik 6" descr="Müde Gesichtskontur Silhouette">
            <a:extLst>
              <a:ext uri="{FF2B5EF4-FFF2-40B4-BE49-F238E27FC236}">
                <a16:creationId xmlns:a16="http://schemas.microsoft.com/office/drawing/2014/main" id="{D11260EE-4592-6A52-D71F-94307E349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535330" y="2105470"/>
            <a:ext cx="3217333" cy="321733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6C11841-ED10-EC1D-6151-6BA7AEEF140B}"/>
              </a:ext>
            </a:extLst>
          </p:cNvPr>
          <p:cNvSpPr txBox="1"/>
          <p:nvPr/>
        </p:nvSpPr>
        <p:spPr>
          <a:xfrm>
            <a:off x="186266" y="6176963"/>
            <a:ext cx="3158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de-DE"/>
              <a:t>After Carl E. </a:t>
            </a:r>
            <a:r>
              <a:rPr lang="de-DE" err="1"/>
              <a:t>Pickhardt</a:t>
            </a:r>
            <a:r>
              <a:rPr lang="de-DE"/>
              <a:t> Ph.D</a:t>
            </a:r>
          </a:p>
        </p:txBody>
      </p:sp>
    </p:spTree>
    <p:extLst>
      <p:ext uri="{BB962C8B-B14F-4D97-AF65-F5344CB8AC3E}">
        <p14:creationId xmlns:p14="http://schemas.microsoft.com/office/powerpoint/2010/main" val="2364422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E8DCEC-08CB-F7CE-EA86-047CDC1B8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de-DE" sz="4000" b="1"/>
              <a:t>Who do I want to be?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2283B5-B2B3-3FF1-EF7F-E49C15FEF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A 2015 German </a:t>
            </a:r>
            <a:r>
              <a:rPr lang="de-DE" sz="2400"/>
              <a:t>HSBC-Study </a:t>
            </a:r>
            <a:r>
              <a:rPr lang="de-DE" sz="2400" dirty="0" err="1"/>
              <a:t>shows</a:t>
            </a:r>
            <a:r>
              <a:rPr lang="de-DE" sz="2400" dirty="0"/>
              <a:t> that teenagers:</a:t>
            </a:r>
          </a:p>
          <a:p>
            <a:r>
              <a:rPr lang="de-DE" sz="2400"/>
              <a:t> think they are to fat </a:t>
            </a:r>
          </a:p>
          <a:p>
            <a:pPr lvl="1"/>
            <a:r>
              <a:rPr lang="de-DE"/>
              <a:t>25.6% Boys</a:t>
            </a:r>
          </a:p>
          <a:p>
            <a:pPr lvl="1"/>
            <a:r>
              <a:rPr lang="de-DE"/>
              <a:t>42.3% Girls</a:t>
            </a:r>
          </a:p>
          <a:p>
            <a:r>
              <a:rPr lang="de-DE" sz="2400" dirty="0"/>
              <a:t>have </a:t>
            </a:r>
            <a:r>
              <a:rPr lang="de-DE" sz="2400" dirty="0" err="1"/>
              <a:t>eating</a:t>
            </a:r>
            <a:r>
              <a:rPr lang="de-DE" sz="2400"/>
              <a:t> </a:t>
            </a:r>
            <a:r>
              <a:rPr lang="de-DE" sz="2400" dirty="0" err="1"/>
              <a:t>disorders</a:t>
            </a:r>
            <a:endParaRPr lang="de-DE" sz="2400"/>
          </a:p>
          <a:p>
            <a:pPr lvl="1"/>
            <a:r>
              <a:rPr lang="de-DE"/>
              <a:t>21.8% Girls</a:t>
            </a:r>
          </a:p>
          <a:p>
            <a:pPr lvl="1"/>
            <a:r>
              <a:rPr lang="de-DE"/>
              <a:t>11.9% Boys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fik 4" descr="Balkendiagramm Silhouette">
            <a:extLst>
              <a:ext uri="{FF2B5EF4-FFF2-40B4-BE49-F238E27FC236}">
                <a16:creationId xmlns:a16="http://schemas.microsoft.com/office/drawing/2014/main" id="{30A7FA74-627E-FC6A-E672-AD989753C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55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C1F54B-7A2B-D2E1-CA0E-893590F7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de-DE" sz="4000" b="1"/>
              <a:t>Bean bags game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0B2418-A896-B7A4-643E-9BE7A2362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On </a:t>
            </a:r>
            <a:r>
              <a:rPr lang="de-DE" sz="2400" dirty="0" err="1"/>
              <a:t>Tuesday</a:t>
            </a:r>
            <a:r>
              <a:rPr lang="de-DE" sz="2400" dirty="0"/>
              <a:t> we played a game </a:t>
            </a:r>
            <a:r>
              <a:rPr lang="de-DE" sz="2400" dirty="0" err="1"/>
              <a:t>where</a:t>
            </a:r>
            <a:r>
              <a:rPr lang="de-DE" sz="2400" dirty="0"/>
              <a:t> we </a:t>
            </a:r>
            <a:r>
              <a:rPr lang="de-DE" sz="2400" dirty="0" err="1"/>
              <a:t>had</a:t>
            </a:r>
            <a:r>
              <a:rPr lang="de-DE" sz="2400" dirty="0"/>
              <a:t> to throw a </a:t>
            </a:r>
            <a:r>
              <a:rPr lang="de-DE" sz="2400" dirty="0" err="1"/>
              <a:t>bean</a:t>
            </a:r>
            <a:r>
              <a:rPr lang="de-DE" sz="2400" dirty="0"/>
              <a:t> </a:t>
            </a:r>
            <a:r>
              <a:rPr lang="de-DE" sz="2400" dirty="0" err="1"/>
              <a:t>bag</a:t>
            </a:r>
            <a:r>
              <a:rPr lang="de-DE" sz="2400" dirty="0"/>
              <a:t> to </a:t>
            </a:r>
            <a:r>
              <a:rPr lang="de-DE" sz="2400" dirty="0" err="1"/>
              <a:t>get</a:t>
            </a:r>
            <a:r>
              <a:rPr lang="de-DE" sz="2400" dirty="0"/>
              <a:t> </a:t>
            </a:r>
            <a:r>
              <a:rPr lang="de-DE" sz="2400" dirty="0" err="1"/>
              <a:t>points</a:t>
            </a:r>
            <a:r>
              <a:rPr lang="de-DE" sz="2400" dirty="0"/>
              <a:t> while </a:t>
            </a:r>
            <a:r>
              <a:rPr lang="de-DE" sz="2400" dirty="0" err="1"/>
              <a:t>being</a:t>
            </a:r>
            <a:r>
              <a:rPr lang="de-DE" sz="2400" dirty="0"/>
              <a:t> </a:t>
            </a:r>
            <a:r>
              <a:rPr lang="de-DE" sz="2400" dirty="0" err="1"/>
              <a:t>motivated</a:t>
            </a:r>
            <a:r>
              <a:rPr lang="de-DE" sz="2400" dirty="0"/>
              <a:t>/</a:t>
            </a:r>
            <a:r>
              <a:rPr lang="de-DE" sz="2400" dirty="0" err="1"/>
              <a:t>demotivated</a:t>
            </a:r>
            <a:r>
              <a:rPr lang="de-DE" sz="2400" dirty="0"/>
              <a:t>. </a:t>
            </a:r>
          </a:p>
          <a:p>
            <a:pPr lvl="1"/>
            <a:r>
              <a:rPr lang="de-DE" dirty="0"/>
              <a:t>How did you </a:t>
            </a:r>
            <a:r>
              <a:rPr lang="de-DE" dirty="0" err="1"/>
              <a:t>feel</a:t>
            </a:r>
            <a:r>
              <a:rPr lang="de-DE" dirty="0"/>
              <a:t> with the different </a:t>
            </a:r>
            <a:r>
              <a:rPr lang="de-DE" dirty="0" err="1"/>
              <a:t>coaches</a:t>
            </a:r>
            <a:r>
              <a:rPr lang="de-DE" dirty="0"/>
              <a:t>?</a:t>
            </a:r>
          </a:p>
          <a:p>
            <a:pPr lvl="1"/>
            <a:r>
              <a:rPr lang="de-DE" dirty="0"/>
              <a:t>How did you </a:t>
            </a:r>
            <a:r>
              <a:rPr lang="de-DE" dirty="0" err="1"/>
              <a:t>perform</a:t>
            </a:r>
            <a:r>
              <a:rPr lang="de-DE" dirty="0"/>
              <a:t> with the different </a:t>
            </a:r>
            <a:r>
              <a:rPr lang="de-DE" dirty="0" err="1"/>
              <a:t>coaches</a:t>
            </a:r>
            <a:r>
              <a:rPr lang="de-DE" dirty="0"/>
              <a:t>?</a:t>
            </a:r>
          </a:p>
          <a:p>
            <a:pPr lvl="1"/>
            <a:endParaRPr lang="de-DE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fik 4" descr="Basketballkorb Silhouette">
            <a:extLst>
              <a:ext uri="{FF2B5EF4-FFF2-40B4-BE49-F238E27FC236}">
                <a16:creationId xmlns:a16="http://schemas.microsoft.com/office/drawing/2014/main" id="{4E2BA7ED-EB6E-4052-27FE-473BCCF53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37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DB77BA-33C7-37AF-74A6-6B93A39FB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de-DE" sz="4000" b="1"/>
              <a:t>How to improve your self-esteem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C4D028-D2C2-BFE3-6950-3D9BAB115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/>
          </a:bodyPr>
          <a:lstStyle/>
          <a:p>
            <a:r>
              <a:rPr lang="de-DE" sz="1900"/>
              <a:t>Use positive </a:t>
            </a:r>
            <a:r>
              <a:rPr lang="de-DE" sz="1900" dirty="0" err="1"/>
              <a:t>affirmations</a:t>
            </a:r>
            <a:r>
              <a:rPr lang="de-DE" sz="1900"/>
              <a:t> (ex. „I can do this“)</a:t>
            </a:r>
          </a:p>
          <a:p>
            <a:r>
              <a:rPr lang="de-DE" sz="1900" dirty="0" err="1"/>
              <a:t>Keep</a:t>
            </a:r>
            <a:r>
              <a:rPr lang="de-DE" sz="1900"/>
              <a:t> a </a:t>
            </a:r>
            <a:r>
              <a:rPr lang="de-DE" sz="1900" dirty="0" err="1"/>
              <a:t>self-esteem</a:t>
            </a:r>
            <a:r>
              <a:rPr lang="de-DE" sz="1900"/>
              <a:t> journal (</a:t>
            </a:r>
            <a:r>
              <a:rPr lang="de-DE" sz="1900" dirty="0" err="1"/>
              <a:t>every</a:t>
            </a:r>
            <a:r>
              <a:rPr lang="de-DE" sz="1900"/>
              <a:t> </a:t>
            </a:r>
            <a:r>
              <a:rPr lang="de-DE" sz="1900" dirty="0" err="1"/>
              <a:t>day</a:t>
            </a:r>
            <a:r>
              <a:rPr lang="de-DE" sz="1900"/>
              <a:t> </a:t>
            </a:r>
            <a:r>
              <a:rPr lang="de-DE" sz="1900" dirty="0" err="1"/>
              <a:t>write</a:t>
            </a:r>
            <a:r>
              <a:rPr lang="de-DE" sz="1900"/>
              <a:t> the good things that </a:t>
            </a:r>
            <a:r>
              <a:rPr lang="de-DE" sz="1900" dirty="0" err="1"/>
              <a:t>happened</a:t>
            </a:r>
            <a:r>
              <a:rPr lang="de-DE" sz="1900"/>
              <a:t> that </a:t>
            </a:r>
            <a:r>
              <a:rPr lang="de-DE" sz="1900" dirty="0" err="1"/>
              <a:t>day</a:t>
            </a:r>
            <a:r>
              <a:rPr lang="de-DE" sz="1900"/>
              <a:t>)</a:t>
            </a:r>
          </a:p>
          <a:p>
            <a:r>
              <a:rPr lang="de-DE" sz="1900"/>
              <a:t>Set a </a:t>
            </a:r>
            <a:r>
              <a:rPr lang="de-DE" sz="1900" dirty="0" err="1"/>
              <a:t>realistic</a:t>
            </a:r>
            <a:r>
              <a:rPr lang="de-DE" sz="1900" dirty="0"/>
              <a:t> </a:t>
            </a:r>
            <a:r>
              <a:rPr lang="de-DE" sz="1900" dirty="0" err="1"/>
              <a:t>goal</a:t>
            </a:r>
            <a:r>
              <a:rPr lang="de-DE" sz="1900"/>
              <a:t> and try to </a:t>
            </a:r>
            <a:r>
              <a:rPr lang="de-DE" sz="1900" dirty="0" err="1"/>
              <a:t>reach</a:t>
            </a:r>
            <a:r>
              <a:rPr lang="de-DE" sz="1900"/>
              <a:t> it (show yourself you can </a:t>
            </a:r>
            <a:r>
              <a:rPr lang="de-DE" sz="1900" dirty="0" err="1"/>
              <a:t>reach</a:t>
            </a:r>
            <a:r>
              <a:rPr lang="de-DE" sz="1900"/>
              <a:t> </a:t>
            </a:r>
            <a:r>
              <a:rPr lang="de-DE" sz="1900" dirty="0" err="1"/>
              <a:t>them</a:t>
            </a:r>
            <a:r>
              <a:rPr lang="de-DE" sz="1900"/>
              <a:t>)</a:t>
            </a:r>
          </a:p>
          <a:p>
            <a:r>
              <a:rPr lang="de-DE" sz="1900" dirty="0" err="1"/>
              <a:t>Exercise</a:t>
            </a:r>
            <a:endParaRPr lang="de-DE" sz="1900"/>
          </a:p>
          <a:p>
            <a:r>
              <a:rPr lang="de-DE" sz="1900" dirty="0" err="1"/>
              <a:t>Practise</a:t>
            </a:r>
            <a:r>
              <a:rPr lang="de-DE" sz="1900"/>
              <a:t> </a:t>
            </a:r>
            <a:r>
              <a:rPr lang="de-DE" sz="1900" dirty="0" err="1"/>
              <a:t>mindfulness</a:t>
            </a:r>
            <a:r>
              <a:rPr lang="de-DE" sz="1900"/>
              <a:t> (not </a:t>
            </a:r>
            <a:r>
              <a:rPr lang="de-DE" sz="1900" dirty="0" err="1"/>
              <a:t>worrying</a:t>
            </a:r>
            <a:r>
              <a:rPr lang="de-DE" sz="1900"/>
              <a:t> about the </a:t>
            </a:r>
            <a:r>
              <a:rPr lang="de-DE" sz="1900" dirty="0" err="1"/>
              <a:t>past</a:t>
            </a:r>
            <a:r>
              <a:rPr lang="de-DE" sz="1900"/>
              <a:t> and the future </a:t>
            </a:r>
            <a:r>
              <a:rPr lang="de-DE" sz="1900" dirty="0" err="1"/>
              <a:t>encrease</a:t>
            </a:r>
            <a:r>
              <a:rPr lang="de-DE" sz="1900"/>
              <a:t> </a:t>
            </a:r>
            <a:r>
              <a:rPr lang="de-DE" sz="1900" dirty="0" err="1"/>
              <a:t>self-esteem</a:t>
            </a:r>
            <a:r>
              <a:rPr lang="de-DE" sz="1900"/>
              <a:t>) 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fik 4" descr="Sternaugengesichtskontur Silhouette">
            <a:extLst>
              <a:ext uri="{FF2B5EF4-FFF2-40B4-BE49-F238E27FC236}">
                <a16:creationId xmlns:a16="http://schemas.microsoft.com/office/drawing/2014/main" id="{918AEB21-D033-964A-E5C8-6E4375278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57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4E1515-400B-52E7-75FB-1E4852C35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de-DE" sz="4000" b="1"/>
              <a:t>How to </a:t>
            </a:r>
            <a:r>
              <a:rPr lang="de-DE" sz="4000" b="1" err="1"/>
              <a:t>improve</a:t>
            </a:r>
            <a:r>
              <a:rPr lang="de-DE" sz="4000" b="1"/>
              <a:t> your self-esteem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E8EB0A-6CCE-C653-566B-FA026BB26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 fontScale="92500"/>
          </a:bodyPr>
          <a:lstStyle/>
          <a:p>
            <a:r>
              <a:rPr lang="de-DE" sz="2700" err="1"/>
              <a:t>Identify</a:t>
            </a:r>
            <a:r>
              <a:rPr lang="de-DE" sz="2700"/>
              <a:t> what </a:t>
            </a:r>
            <a:r>
              <a:rPr lang="de-DE" sz="2700" err="1"/>
              <a:t>you`re</a:t>
            </a:r>
            <a:r>
              <a:rPr lang="de-DE" sz="2700"/>
              <a:t> good at</a:t>
            </a:r>
          </a:p>
          <a:p>
            <a:pPr lvl="1"/>
            <a:r>
              <a:rPr lang="de-DE" sz="2300"/>
              <a:t>What are you good at?</a:t>
            </a:r>
          </a:p>
          <a:p>
            <a:r>
              <a:rPr lang="de-DE" sz="2700"/>
              <a:t>Be </a:t>
            </a:r>
            <a:r>
              <a:rPr lang="de-DE" sz="2700" err="1"/>
              <a:t>kind</a:t>
            </a:r>
            <a:r>
              <a:rPr lang="de-DE" sz="2700"/>
              <a:t> to yourself</a:t>
            </a:r>
          </a:p>
          <a:p>
            <a:r>
              <a:rPr lang="de-DE" sz="2700"/>
              <a:t>Don‘t </a:t>
            </a:r>
            <a:r>
              <a:rPr lang="de-DE" sz="2700" err="1"/>
              <a:t>always</a:t>
            </a:r>
            <a:r>
              <a:rPr lang="de-DE" sz="2700"/>
              <a:t> </a:t>
            </a:r>
            <a:r>
              <a:rPr lang="de-DE" sz="2700" err="1"/>
              <a:t>say</a:t>
            </a:r>
            <a:r>
              <a:rPr lang="de-DE" sz="2700"/>
              <a:t> yes</a:t>
            </a:r>
          </a:p>
          <a:p>
            <a:r>
              <a:rPr lang="de-DE" sz="2700"/>
              <a:t>Build positive </a:t>
            </a:r>
            <a:r>
              <a:rPr lang="de-DE" sz="2700" err="1"/>
              <a:t>relationships</a:t>
            </a:r>
            <a:endParaRPr lang="de-DE" sz="2700"/>
          </a:p>
          <a:p>
            <a:r>
              <a:rPr lang="de-DE" sz="2700" err="1"/>
              <a:t>Accept</a:t>
            </a:r>
            <a:r>
              <a:rPr lang="de-DE" sz="2700"/>
              <a:t> </a:t>
            </a:r>
            <a:r>
              <a:rPr lang="de-DE" sz="2700" err="1"/>
              <a:t>compliments</a:t>
            </a:r>
            <a:endParaRPr lang="de-DE" sz="2700"/>
          </a:p>
          <a:p>
            <a:r>
              <a:rPr lang="de-DE" sz="2700"/>
              <a:t>Social media </a:t>
            </a:r>
            <a:r>
              <a:rPr lang="de-DE" sz="2700" err="1"/>
              <a:t>detox</a:t>
            </a:r>
            <a:endParaRPr lang="de-DE" sz="27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fik 4" descr="Lächelnde Gesichtskontur mit Herzen Silhouette">
            <a:extLst>
              <a:ext uri="{FF2B5EF4-FFF2-40B4-BE49-F238E27FC236}">
                <a16:creationId xmlns:a16="http://schemas.microsoft.com/office/drawing/2014/main" id="{2E4F9642-C30B-C995-F8DF-531525130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42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9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1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178AFE-D014-3978-DFD7-C6C8E8492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824" y="643467"/>
            <a:ext cx="5201954" cy="1800526"/>
          </a:xfrm>
        </p:spPr>
        <p:txBody>
          <a:bodyPr>
            <a:normAutofit/>
          </a:bodyPr>
          <a:lstStyle/>
          <a:p>
            <a:r>
              <a:rPr lang="de-DE" b="1"/>
              <a:t>A </a:t>
            </a:r>
            <a:r>
              <a:rPr lang="de-DE" b="1" err="1"/>
              <a:t>sun</a:t>
            </a:r>
            <a:r>
              <a:rPr lang="de-DE" b="1"/>
              <a:t> of </a:t>
            </a:r>
            <a:r>
              <a:rPr lang="de-DE" b="1" err="1"/>
              <a:t>compliments</a:t>
            </a:r>
            <a:endParaRPr lang="de-DE" b="1"/>
          </a:p>
        </p:txBody>
      </p:sp>
      <p:sp>
        <p:nvSpPr>
          <p:cNvPr id="26" name="Content Placeholder 16">
            <a:extLst>
              <a:ext uri="{FF2B5EF4-FFF2-40B4-BE49-F238E27FC236}">
                <a16:creationId xmlns:a16="http://schemas.microsoft.com/office/drawing/2014/main" id="{C01F4EE2-6CFC-5A56-868A-FF2368DAA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1144" y="2443993"/>
            <a:ext cx="4369398" cy="35535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err="1"/>
              <a:t>Draw</a:t>
            </a:r>
            <a:r>
              <a:rPr lang="de-DE" sz="2400"/>
              <a:t> a </a:t>
            </a:r>
            <a:r>
              <a:rPr lang="de-DE" sz="2400" err="1"/>
              <a:t>sun</a:t>
            </a:r>
            <a:r>
              <a:rPr lang="de-DE" sz="2400"/>
              <a:t> on </a:t>
            </a:r>
            <a:r>
              <a:rPr lang="de-DE" sz="2400" err="1"/>
              <a:t>paper</a:t>
            </a:r>
            <a:r>
              <a:rPr lang="de-DE" sz="2400" dirty="0"/>
              <a:t>, exchange </a:t>
            </a:r>
            <a:r>
              <a:rPr lang="de-DE" sz="2400" dirty="0" err="1"/>
              <a:t>them</a:t>
            </a:r>
            <a:r>
              <a:rPr lang="de-DE" sz="2400"/>
              <a:t> and </a:t>
            </a:r>
            <a:r>
              <a:rPr lang="de-DE" sz="2400" err="1"/>
              <a:t>write</a:t>
            </a:r>
            <a:r>
              <a:rPr lang="de-DE" sz="2400"/>
              <a:t> two </a:t>
            </a:r>
            <a:r>
              <a:rPr lang="de-DE" sz="2400" err="1"/>
              <a:t>compliments</a:t>
            </a:r>
            <a:r>
              <a:rPr lang="de-DE" sz="2400"/>
              <a:t> to the </a:t>
            </a:r>
            <a:r>
              <a:rPr lang="de-DE" sz="2400" dirty="0"/>
              <a:t>people in your group, thank the </a:t>
            </a:r>
            <a:r>
              <a:rPr lang="de-DE" sz="2400" dirty="0" err="1"/>
              <a:t>others</a:t>
            </a:r>
            <a:r>
              <a:rPr lang="de-DE" sz="2400"/>
              <a:t>, </a:t>
            </a:r>
            <a:r>
              <a:rPr lang="de-DE" sz="2400" err="1"/>
              <a:t>then</a:t>
            </a:r>
            <a:r>
              <a:rPr lang="de-DE" sz="2400"/>
              <a:t> </a:t>
            </a:r>
            <a:r>
              <a:rPr lang="de-DE" sz="2400" err="1"/>
              <a:t>reflect</a:t>
            </a:r>
            <a:r>
              <a:rPr lang="de-DE" sz="2400"/>
              <a:t> on </a:t>
            </a:r>
            <a:r>
              <a:rPr lang="de-DE" sz="2400" dirty="0" err="1"/>
              <a:t>these</a:t>
            </a:r>
            <a:r>
              <a:rPr lang="de-DE" sz="2400" dirty="0"/>
              <a:t> </a:t>
            </a:r>
            <a:r>
              <a:rPr lang="de-DE" sz="2400" err="1"/>
              <a:t>questions</a:t>
            </a:r>
            <a:r>
              <a:rPr lang="de-DE" sz="2400"/>
              <a:t>:</a:t>
            </a:r>
            <a:endParaRPr lang="de-DE" sz="2400" dirty="0"/>
          </a:p>
          <a:p>
            <a:pPr lvl="1"/>
            <a:r>
              <a:rPr lang="de-DE"/>
              <a:t>Do you like </a:t>
            </a:r>
            <a:r>
              <a:rPr lang="de-DE" err="1"/>
              <a:t>receiving</a:t>
            </a:r>
            <a:r>
              <a:rPr lang="de-DE"/>
              <a:t> </a:t>
            </a:r>
            <a:r>
              <a:rPr lang="de-DE" err="1"/>
              <a:t>compliments</a:t>
            </a:r>
            <a:r>
              <a:rPr lang="de-DE"/>
              <a:t> from </a:t>
            </a:r>
            <a:r>
              <a:rPr lang="de-DE" err="1"/>
              <a:t>others</a:t>
            </a:r>
            <a:r>
              <a:rPr lang="de-DE"/>
              <a:t>?</a:t>
            </a:r>
          </a:p>
          <a:p>
            <a:pPr lvl="1"/>
            <a:r>
              <a:rPr lang="de-DE" dirty="0"/>
              <a:t>Which </a:t>
            </a:r>
            <a:r>
              <a:rPr lang="de-DE" err="1"/>
              <a:t>compliment</a:t>
            </a:r>
            <a:r>
              <a:rPr lang="de-DE"/>
              <a:t> </a:t>
            </a:r>
            <a:r>
              <a:rPr lang="de-DE" err="1"/>
              <a:t>describes</a:t>
            </a:r>
            <a:r>
              <a:rPr lang="de-DE"/>
              <a:t> you best?</a:t>
            </a:r>
          </a:p>
          <a:p>
            <a:pPr lvl="1"/>
            <a:r>
              <a:rPr lang="de-DE"/>
              <a:t>Do you </a:t>
            </a:r>
            <a:r>
              <a:rPr lang="de-DE" err="1"/>
              <a:t>usually</a:t>
            </a:r>
            <a:r>
              <a:rPr lang="de-DE"/>
              <a:t> </a:t>
            </a:r>
            <a:r>
              <a:rPr lang="de-DE" dirty="0" err="1"/>
              <a:t>compliment</a:t>
            </a:r>
            <a:r>
              <a:rPr lang="de-DE"/>
              <a:t> </a:t>
            </a:r>
            <a:r>
              <a:rPr lang="de-DE" err="1"/>
              <a:t>other</a:t>
            </a:r>
            <a:r>
              <a:rPr lang="de-DE"/>
              <a:t> people?</a:t>
            </a:r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A3BC9D01-CF0F-B4E8-D674-9982E0D13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101" y="643468"/>
            <a:ext cx="2692541" cy="2545005"/>
          </a:xfrm>
          <a:prstGeom prst="rect">
            <a:avLst/>
          </a:prstGeom>
        </p:spPr>
      </p:pic>
      <p:pic>
        <p:nvPicPr>
          <p:cNvPr id="5" name="Grafik 5">
            <a:extLst>
              <a:ext uri="{FF2B5EF4-FFF2-40B4-BE49-F238E27FC236}">
                <a16:creationId xmlns:a16="http://schemas.microsoft.com/office/drawing/2014/main" id="{7E09B0F8-8413-E1DA-FE6A-45461509F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617" y="3657600"/>
            <a:ext cx="2585510" cy="258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70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88CDA2-8129-5854-F244-C02FD58B0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r>
              <a:rPr lang="de-DE" sz="4000" b="1"/>
              <a:t>Why you should give compliments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96D326-5ABB-6C0D-8806-BEF9C2ABD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err="1"/>
              <a:t>Compliments</a:t>
            </a:r>
            <a:r>
              <a:rPr lang="de-DE" sz="2400" dirty="0"/>
              <a:t>:</a:t>
            </a:r>
          </a:p>
          <a:p>
            <a:r>
              <a:rPr lang="de-DE" sz="2400" dirty="0" err="1"/>
              <a:t>increase</a:t>
            </a:r>
            <a:r>
              <a:rPr lang="de-DE" sz="2400" dirty="0"/>
              <a:t> </a:t>
            </a:r>
            <a:r>
              <a:rPr lang="de-DE" sz="2400"/>
              <a:t>your </a:t>
            </a:r>
            <a:r>
              <a:rPr lang="de-DE" sz="2400" dirty="0" err="1"/>
              <a:t>happiness</a:t>
            </a:r>
            <a:endParaRPr lang="de-DE" sz="2400"/>
          </a:p>
          <a:p>
            <a:r>
              <a:rPr lang="de-DE" sz="2400" dirty="0"/>
              <a:t>make </a:t>
            </a:r>
            <a:r>
              <a:rPr lang="de-DE" sz="2400"/>
              <a:t>you </a:t>
            </a:r>
            <a:r>
              <a:rPr lang="de-DE" sz="2400" dirty="0" err="1"/>
              <a:t>grateful</a:t>
            </a:r>
            <a:endParaRPr lang="de-DE" sz="2400"/>
          </a:p>
          <a:p>
            <a:r>
              <a:rPr lang="de-DE" sz="2400" dirty="0"/>
              <a:t>make </a:t>
            </a:r>
            <a:r>
              <a:rPr lang="de-DE" sz="2400"/>
              <a:t>your </a:t>
            </a:r>
            <a:r>
              <a:rPr lang="de-DE" sz="2400" dirty="0" err="1"/>
              <a:t>interpersonal</a:t>
            </a:r>
            <a:r>
              <a:rPr lang="de-DE" sz="2400"/>
              <a:t> </a:t>
            </a:r>
            <a:r>
              <a:rPr lang="de-DE" sz="2400" dirty="0" err="1"/>
              <a:t>relationships</a:t>
            </a:r>
            <a:r>
              <a:rPr lang="de-DE" sz="2400"/>
              <a:t> </a:t>
            </a:r>
            <a:r>
              <a:rPr lang="de-DE" sz="2400" dirty="0" err="1"/>
              <a:t>stronger</a:t>
            </a:r>
            <a:endParaRPr lang="de-DE" sz="2400"/>
          </a:p>
          <a:p>
            <a:r>
              <a:rPr lang="de-DE" sz="2400" dirty="0" err="1"/>
              <a:t>increase</a:t>
            </a:r>
            <a:r>
              <a:rPr lang="de-DE" sz="2400"/>
              <a:t> your stress </a:t>
            </a:r>
            <a:r>
              <a:rPr lang="de-DE" sz="2400" dirty="0" err="1"/>
              <a:t>resilience</a:t>
            </a:r>
            <a:r>
              <a:rPr lang="de-DE" sz="2400"/>
              <a:t> and </a:t>
            </a:r>
            <a:r>
              <a:rPr lang="de-DE" sz="2400" dirty="0" err="1"/>
              <a:t>physical</a:t>
            </a:r>
            <a:r>
              <a:rPr lang="de-DE" sz="2400"/>
              <a:t> health </a:t>
            </a:r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fik 4" descr="Engelsgesichtskontur Silhouette">
            <a:extLst>
              <a:ext uri="{FF2B5EF4-FFF2-40B4-BE49-F238E27FC236}">
                <a16:creationId xmlns:a16="http://schemas.microsoft.com/office/drawing/2014/main" id="{9741CCF0-009E-4A51-DF37-64FF7BE70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5330" y="2105470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91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</Words>
  <Application>Microsoft Office PowerPoint</Application>
  <PresentationFormat>Breitbild</PresentationFormat>
  <Paragraphs>62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</vt:lpstr>
      <vt:lpstr>Enhance Self-esteem</vt:lpstr>
      <vt:lpstr>Definition </vt:lpstr>
      <vt:lpstr>Major self-esteem drops during Adolescence </vt:lpstr>
      <vt:lpstr>Who do I want to be?</vt:lpstr>
      <vt:lpstr>Bean bags game</vt:lpstr>
      <vt:lpstr>How to improve your self-esteem</vt:lpstr>
      <vt:lpstr>How to improve your self-esteem</vt:lpstr>
      <vt:lpstr>A sun of compliments</vt:lpstr>
      <vt:lpstr>Why you should give compliments</vt:lpstr>
      <vt:lpstr>Compliments you shouldn’t give 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Enhance Self-esteem</dc:title>
  <dc:creator>Marina Hille</dc:creator>
  <cp:lastModifiedBy>Silke Pf</cp:lastModifiedBy>
  <cp:revision>1</cp:revision>
  <dcterms:created xsi:type="dcterms:W3CDTF">2022-11-16T09:56:38Z</dcterms:created>
  <dcterms:modified xsi:type="dcterms:W3CDTF">2022-11-18T11:51:28Z</dcterms:modified>
</cp:coreProperties>
</file>