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sldIdLst>
    <p:sldId id="256" r:id="rId2"/>
    <p:sldId id="434" r:id="rId3"/>
    <p:sldId id="435" r:id="rId4"/>
    <p:sldId id="437" r:id="rId5"/>
    <p:sldId id="438" r:id="rId6"/>
    <p:sldId id="439" r:id="rId7"/>
    <p:sldId id="436" r:id="rId8"/>
    <p:sldId id="454" r:id="rId9"/>
    <p:sldId id="468" r:id="rId10"/>
    <p:sldId id="455" r:id="rId11"/>
    <p:sldId id="456" r:id="rId12"/>
    <p:sldId id="452" r:id="rId13"/>
    <p:sldId id="448" r:id="rId14"/>
    <p:sldId id="449" r:id="rId15"/>
    <p:sldId id="450" r:id="rId16"/>
    <p:sldId id="451" r:id="rId17"/>
    <p:sldId id="440" r:id="rId18"/>
    <p:sldId id="441" r:id="rId19"/>
    <p:sldId id="442" r:id="rId20"/>
    <p:sldId id="443" r:id="rId21"/>
    <p:sldId id="444" r:id="rId22"/>
    <p:sldId id="447" r:id="rId23"/>
    <p:sldId id="463" r:id="rId24"/>
    <p:sldId id="464" r:id="rId25"/>
    <p:sldId id="465" r:id="rId26"/>
    <p:sldId id="467" r:id="rId27"/>
    <p:sldId id="466" r:id="rId28"/>
    <p:sldId id="462" r:id="rId29"/>
    <p:sldId id="446" r:id="rId30"/>
    <p:sldId id="457" r:id="rId31"/>
    <p:sldId id="458" r:id="rId32"/>
    <p:sldId id="459" r:id="rId33"/>
    <p:sldId id="460" r:id="rId34"/>
    <p:sldId id="461" r:id="rId35"/>
    <p:sldId id="46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Designformatvorlage 2 - Akz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89" d="100"/>
          <a:sy n="89" d="100"/>
        </p:scale>
        <p:origin x="60"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25976-0CCF-42A2-9DFC-A5BEA7E545FE}" type="datetimeFigureOut">
              <a:rPr lang="en-GB" smtClean="0"/>
              <a:t>05/03/2021</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E1E98-12A2-4E4E-95FC-FD67CE51A721}" type="slidenum">
              <a:rPr lang="en-GB" smtClean="0"/>
              <a:t>‹Nr.›</a:t>
            </a:fld>
            <a:endParaRPr lang="en-GB"/>
          </a:p>
        </p:txBody>
      </p:sp>
    </p:spTree>
    <p:extLst>
      <p:ext uri="{BB962C8B-B14F-4D97-AF65-F5344CB8AC3E}">
        <p14:creationId xmlns:p14="http://schemas.microsoft.com/office/powerpoint/2010/main" val="253901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B3B354D-2848-419A-A7F8-CD2F74308C64}" type="datetimeFigureOut">
              <a:rPr lang="en-GB" smtClean="0"/>
              <a:t>05/03/2021</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01D522E-7911-48CC-9939-B97930F4EAE8}" type="slidenum">
              <a:rPr lang="en-GB" smtClean="0"/>
              <a:t>‹Nr.›</a:t>
            </a:fld>
            <a:endParaRPr lang="en-GB"/>
          </a:p>
        </p:txBody>
      </p:sp>
    </p:spTree>
    <p:extLst>
      <p:ext uri="{BB962C8B-B14F-4D97-AF65-F5344CB8AC3E}">
        <p14:creationId xmlns:p14="http://schemas.microsoft.com/office/powerpoint/2010/main" val="134135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3B354D-2848-419A-A7F8-CD2F74308C64}" type="datetimeFigureOut">
              <a:rPr lang="en-GB" smtClean="0"/>
              <a:t>05/03/2021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210328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3B354D-2848-419A-A7F8-CD2F74308C64}" type="datetimeFigureOut">
              <a:rPr lang="en-GB" smtClean="0"/>
              <a:t>05/03/2021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225940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3B354D-2848-419A-A7F8-CD2F74308C64}" type="datetimeFigureOut">
              <a:rPr lang="en-GB" smtClean="0"/>
              <a:t>05/03/2021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353377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de-DE"/>
              <a:t>Mastertitelformat bearbeiten</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B3B354D-2848-419A-A7F8-CD2F74308C64}" type="datetimeFigureOut">
              <a:rPr lang="en-GB" smtClean="0"/>
              <a:t>05/03/2021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4008438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3B354D-2848-419A-A7F8-CD2F74308C64}" type="datetimeFigureOut">
              <a:rPr lang="en-GB" smtClean="0"/>
              <a:t>05/03/2021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170486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EB3B354D-2848-419A-A7F8-CD2F74308C64}" type="datetimeFigureOut">
              <a:rPr lang="en-GB" smtClean="0"/>
              <a:t>05/03/2021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363110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B3B354D-2848-419A-A7F8-CD2F74308C64}" type="datetimeFigureOut">
              <a:rPr lang="en-GB" smtClean="0"/>
              <a:t>05/03/2021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300396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B354D-2848-419A-A7F8-CD2F74308C64}" type="datetimeFigureOut">
              <a:rPr lang="en-GB" smtClean="0"/>
              <a:t>05/03/2021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1D522E-7911-48CC-9939-B97930F4EAE8}" type="slidenum">
              <a:rPr lang="en-GB" smtClean="0"/>
              <a:t>‹Nr.›</a:t>
            </a:fld>
            <a:endParaRPr lang="en-GB"/>
          </a:p>
        </p:txBody>
      </p:sp>
    </p:spTree>
    <p:extLst>
      <p:ext uri="{BB962C8B-B14F-4D97-AF65-F5344CB8AC3E}">
        <p14:creationId xmlns:p14="http://schemas.microsoft.com/office/powerpoint/2010/main" val="2776528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de-DE"/>
              <a:t>Mastertextformat bearbeiten</a:t>
            </a:r>
          </a:p>
        </p:txBody>
      </p:sp>
      <p:sp>
        <p:nvSpPr>
          <p:cNvPr id="5" name="Date Placeholder 4"/>
          <p:cNvSpPr>
            <a:spLocks noGrp="1"/>
          </p:cNvSpPr>
          <p:nvPr>
            <p:ph type="dt" sz="half" idx="10"/>
          </p:nvPr>
        </p:nvSpPr>
        <p:spPr/>
        <p:txBody>
          <a:bodyPr/>
          <a:lstStyle/>
          <a:p>
            <a:fld id="{EB3B354D-2848-419A-A7F8-CD2F74308C64}" type="datetimeFigureOut">
              <a:rPr lang="en-GB" smtClean="0"/>
              <a:t>05/03/2021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01D522E-7911-48CC-9939-B97930F4EAE8}" type="slidenum">
              <a:rPr lang="en-GB" smtClean="0"/>
              <a:t>‹Nr.›</a:t>
            </a:fld>
            <a:endParaRPr lang="en-GB"/>
          </a:p>
        </p:txBody>
      </p:sp>
    </p:spTree>
    <p:extLst>
      <p:ext uri="{BB962C8B-B14F-4D97-AF65-F5344CB8AC3E}">
        <p14:creationId xmlns:p14="http://schemas.microsoft.com/office/powerpoint/2010/main" val="236273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B3B354D-2848-419A-A7F8-CD2F74308C64}" type="datetimeFigureOut">
              <a:rPr lang="en-GB" smtClean="0"/>
              <a:t>05/03/2021</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01D522E-7911-48CC-9939-B97930F4EAE8}" type="slidenum">
              <a:rPr lang="en-GB" smtClean="0"/>
              <a:t>‹Nr.›</a:t>
            </a:fld>
            <a:endParaRPr lang="en-GB"/>
          </a:p>
        </p:txBody>
      </p:sp>
    </p:spTree>
    <p:extLst>
      <p:ext uri="{BB962C8B-B14F-4D97-AF65-F5344CB8AC3E}">
        <p14:creationId xmlns:p14="http://schemas.microsoft.com/office/powerpoint/2010/main" val="413247261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B3B354D-2848-419A-A7F8-CD2F74308C64}" type="datetimeFigureOut">
              <a:rPr lang="en-GB" smtClean="0"/>
              <a:t>05/03/2021</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A01D522E-7911-48CC-9939-B97930F4EAE8}" type="slidenum">
              <a:rPr lang="en-GB" smtClean="0"/>
              <a:t>‹Nr.›</a:t>
            </a:fld>
            <a:endParaRPr lang="en-GB"/>
          </a:p>
        </p:txBody>
      </p:sp>
    </p:spTree>
    <p:extLst>
      <p:ext uri="{BB962C8B-B14F-4D97-AF65-F5344CB8AC3E}">
        <p14:creationId xmlns:p14="http://schemas.microsoft.com/office/powerpoint/2010/main" val="36546890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7F342-812B-40EA-A19C-67CAC7BB57EE}"/>
              </a:ext>
            </a:extLst>
          </p:cNvPr>
          <p:cNvSpPr>
            <a:spLocks noGrp="1"/>
          </p:cNvSpPr>
          <p:nvPr>
            <p:ph type="ctrTitle"/>
          </p:nvPr>
        </p:nvSpPr>
        <p:spPr/>
        <p:txBody>
          <a:bodyPr/>
          <a:lstStyle/>
          <a:p>
            <a:r>
              <a:rPr lang="de-DE" dirty="0"/>
              <a:t>Bilingualer Unterricht </a:t>
            </a:r>
            <a:endParaRPr lang="en-GB" dirty="0"/>
          </a:p>
        </p:txBody>
      </p:sp>
      <p:sp>
        <p:nvSpPr>
          <p:cNvPr id="3" name="Untertitel 2">
            <a:extLst>
              <a:ext uri="{FF2B5EF4-FFF2-40B4-BE49-F238E27FC236}">
                <a16:creationId xmlns:a16="http://schemas.microsoft.com/office/drawing/2014/main" id="{E0AD5F80-B366-4011-AC37-E437921E4E3F}"/>
              </a:ext>
            </a:extLst>
          </p:cNvPr>
          <p:cNvSpPr>
            <a:spLocks noGrp="1"/>
          </p:cNvSpPr>
          <p:nvPr>
            <p:ph type="subTitle" idx="1"/>
          </p:nvPr>
        </p:nvSpPr>
        <p:spPr>
          <a:xfrm>
            <a:off x="667512" y="4123267"/>
            <a:ext cx="11057762" cy="2563283"/>
          </a:xfrm>
        </p:spPr>
        <p:txBody>
          <a:bodyPr>
            <a:normAutofit lnSpcReduction="10000"/>
          </a:bodyPr>
          <a:lstStyle/>
          <a:p>
            <a:r>
              <a:rPr lang="de-DE" sz="4800" dirty="0"/>
              <a:t>am </a:t>
            </a:r>
            <a:r>
              <a:rPr lang="de-DE" sz="4800" dirty="0" err="1"/>
              <a:t>FvB</a:t>
            </a:r>
            <a:r>
              <a:rPr lang="de-DE" sz="4800" dirty="0"/>
              <a:t>-Gymnasium</a:t>
            </a:r>
          </a:p>
          <a:p>
            <a:endParaRPr lang="de-DE" sz="4800" dirty="0"/>
          </a:p>
          <a:p>
            <a:r>
              <a:rPr lang="de-DE" sz="4800" dirty="0"/>
              <a:t>					</a:t>
            </a:r>
            <a:r>
              <a:rPr lang="de-DE" dirty="0"/>
              <a:t>Koordination: Jennifer Refardt 						jennifer.refardt@fvbschulen.eu</a:t>
            </a:r>
          </a:p>
          <a:p>
            <a:endParaRPr lang="en-GB" sz="3300" dirty="0"/>
          </a:p>
        </p:txBody>
      </p:sp>
      <p:pic>
        <p:nvPicPr>
          <p:cNvPr id="5" name="Grafik 4">
            <a:extLst>
              <a:ext uri="{FF2B5EF4-FFF2-40B4-BE49-F238E27FC236}">
                <a16:creationId xmlns:a16="http://schemas.microsoft.com/office/drawing/2014/main" id="{B1D054F2-7D90-43C8-8536-2F42F30B2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543" y="592106"/>
            <a:ext cx="6231731" cy="1277175"/>
          </a:xfrm>
          <a:prstGeom prst="rect">
            <a:avLst/>
          </a:prstGeom>
        </p:spPr>
      </p:pic>
      <p:pic>
        <p:nvPicPr>
          <p:cNvPr id="6" name="Grafik 5">
            <a:extLst>
              <a:ext uri="{FF2B5EF4-FFF2-40B4-BE49-F238E27FC236}">
                <a16:creationId xmlns:a16="http://schemas.microsoft.com/office/drawing/2014/main" id="{F20EB3EA-B315-40FD-B0F4-F6AA0DD4B68E}"/>
              </a:ext>
            </a:extLst>
          </p:cNvPr>
          <p:cNvPicPr>
            <a:picLocks noChangeAspect="1"/>
          </p:cNvPicPr>
          <p:nvPr/>
        </p:nvPicPr>
        <p:blipFill>
          <a:blip r:embed="rId5"/>
          <a:stretch>
            <a:fillRect/>
          </a:stretch>
        </p:blipFill>
        <p:spPr>
          <a:xfrm>
            <a:off x="10747216" y="5309362"/>
            <a:ext cx="1277175" cy="1277175"/>
          </a:xfrm>
          <a:prstGeom prst="rect">
            <a:avLst/>
          </a:prstGeom>
        </p:spPr>
      </p:pic>
      <p:pic>
        <p:nvPicPr>
          <p:cNvPr id="7" name="Folie 1">
            <a:hlinkClick r:id="" action="ppaction://media"/>
            <a:extLst>
              <a:ext uri="{FF2B5EF4-FFF2-40B4-BE49-F238E27FC236}">
                <a16:creationId xmlns:a16="http://schemas.microsoft.com/office/drawing/2014/main" id="{7DBE80AC-2B5B-40A7-B998-3491677B03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4368" y="981326"/>
            <a:ext cx="406400" cy="406400"/>
          </a:xfrm>
          <a:prstGeom prst="rect">
            <a:avLst/>
          </a:prstGeom>
        </p:spPr>
      </p:pic>
      <p:sp>
        <p:nvSpPr>
          <p:cNvPr id="8" name="Textfeld 7">
            <a:extLst>
              <a:ext uri="{FF2B5EF4-FFF2-40B4-BE49-F238E27FC236}">
                <a16:creationId xmlns:a16="http://schemas.microsoft.com/office/drawing/2014/main" id="{B86E105C-80D6-4D10-A3AA-5785AE65CA8C}"/>
              </a:ext>
            </a:extLst>
          </p:cNvPr>
          <p:cNvSpPr txBox="1"/>
          <p:nvPr/>
        </p:nvSpPr>
        <p:spPr>
          <a:xfrm>
            <a:off x="400049" y="307363"/>
            <a:ext cx="2286000" cy="1754326"/>
          </a:xfrm>
          <a:prstGeom prst="rect">
            <a:avLst/>
          </a:prstGeom>
          <a:noFill/>
        </p:spPr>
        <p:txBody>
          <a:bodyPr wrap="square" rtlCol="0">
            <a:spAutoFit/>
          </a:bodyPr>
          <a:lstStyle/>
          <a:p>
            <a:r>
              <a:rPr lang="de-DE" b="1" dirty="0">
                <a:latin typeface="Bradley Hand ITC" panose="03070402050302030203" pitchFamily="66" charset="0"/>
              </a:rPr>
              <a:t>Klicke auf den Lautsprecher, wenn ich dir etwas erzählen soll! Du findest ihn auch auf weiteren Seiten!</a:t>
            </a:r>
            <a:endParaRPr lang="en-GB" b="1" dirty="0">
              <a:latin typeface="Bradley Hand ITC" panose="03070402050302030203" pitchFamily="66" charset="0"/>
            </a:endParaRPr>
          </a:p>
        </p:txBody>
      </p:sp>
    </p:spTree>
    <p:extLst>
      <p:ext uri="{BB962C8B-B14F-4D97-AF65-F5344CB8AC3E}">
        <p14:creationId xmlns:p14="http://schemas.microsoft.com/office/powerpoint/2010/main" val="183532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494102"/>
          </a:xfrm>
        </p:spPr>
        <p:txBody>
          <a:bodyPr/>
          <a:lstStyle/>
          <a:p>
            <a:r>
              <a:rPr lang="de-DE" sz="7200" dirty="0"/>
              <a:t>„Welche Fächer sind Bili-Fächer?“</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a:spcBef>
                <a:spcPts val="600"/>
              </a:spcBef>
            </a:pPr>
            <a:endParaRPr lang="de-DE" dirty="0"/>
          </a:p>
          <a:p>
            <a:pPr marL="457200" indent="-457200">
              <a:spcBef>
                <a:spcPts val="600"/>
              </a:spcBef>
              <a:buFont typeface="Wingdings" panose="05000000000000000000" pitchFamily="2" charset="2"/>
              <a:buChar char="Ø"/>
            </a:pPr>
            <a:r>
              <a:rPr lang="en-GB" dirty="0"/>
              <a:t>Bili </a:t>
            </a:r>
            <a:r>
              <a:rPr lang="en-GB" dirty="0" err="1"/>
              <a:t>startet</a:t>
            </a:r>
            <a:r>
              <a:rPr lang="en-GB" dirty="0"/>
              <a:t> </a:t>
            </a:r>
            <a:r>
              <a:rPr lang="en-GB" dirty="0" err="1"/>
              <a:t>mit</a:t>
            </a:r>
            <a:r>
              <a:rPr lang="en-GB" dirty="0"/>
              <a:t> </a:t>
            </a:r>
            <a:r>
              <a:rPr lang="en-GB" dirty="0" err="1"/>
              <a:t>dem</a:t>
            </a:r>
            <a:r>
              <a:rPr lang="en-GB" dirty="0"/>
              <a:t> </a:t>
            </a:r>
            <a:r>
              <a:rPr lang="en-GB" dirty="0" err="1"/>
              <a:t>Erdkundeunterricht</a:t>
            </a:r>
            <a:r>
              <a:rPr lang="en-GB" dirty="0"/>
              <a:t> in </a:t>
            </a:r>
            <a:r>
              <a:rPr lang="en-GB" dirty="0" err="1"/>
              <a:t>Klasse</a:t>
            </a:r>
            <a:r>
              <a:rPr lang="en-GB" dirty="0"/>
              <a:t> 7</a:t>
            </a:r>
          </a:p>
          <a:p>
            <a:pPr marL="457200" indent="-457200">
              <a:spcBef>
                <a:spcPts val="600"/>
              </a:spcBef>
              <a:buFont typeface="Wingdings" panose="05000000000000000000" pitchFamily="2" charset="2"/>
              <a:buChar char="Ø"/>
            </a:pPr>
            <a:r>
              <a:rPr lang="en-GB" dirty="0"/>
              <a:t>in den </a:t>
            </a:r>
            <a:r>
              <a:rPr lang="en-GB" dirty="0" err="1"/>
              <a:t>darauffolgenden</a:t>
            </a:r>
            <a:r>
              <a:rPr lang="en-GB" dirty="0"/>
              <a:t> Jahren </a:t>
            </a:r>
            <a:r>
              <a:rPr lang="en-GB" dirty="0" err="1"/>
              <a:t>werden</a:t>
            </a:r>
            <a:r>
              <a:rPr lang="en-GB" dirty="0"/>
              <a:t> </a:t>
            </a:r>
            <a:r>
              <a:rPr lang="en-GB" dirty="0" err="1"/>
              <a:t>noch</a:t>
            </a:r>
            <a:r>
              <a:rPr lang="en-GB" dirty="0"/>
              <a:t> Bio (in </a:t>
            </a:r>
            <a:r>
              <a:rPr lang="en-GB" dirty="0" err="1"/>
              <a:t>Klasse</a:t>
            </a:r>
            <a:r>
              <a:rPr lang="en-GB" dirty="0"/>
              <a:t> 8) und </a:t>
            </a:r>
            <a:r>
              <a:rPr lang="en-GB" dirty="0" err="1"/>
              <a:t>Geschichte</a:t>
            </a:r>
            <a:r>
              <a:rPr lang="en-GB" dirty="0"/>
              <a:t> (in </a:t>
            </a:r>
            <a:r>
              <a:rPr lang="en-GB" dirty="0" err="1"/>
              <a:t>Klasse</a:t>
            </a:r>
            <a:r>
              <a:rPr lang="en-GB" dirty="0"/>
              <a:t> 9) </a:t>
            </a:r>
            <a:r>
              <a:rPr lang="en-GB" dirty="0" err="1"/>
              <a:t>dazukommen</a:t>
            </a:r>
            <a:endParaRPr lang="en-GB" dirty="0"/>
          </a:p>
        </p:txBody>
      </p:sp>
      <p:pic>
        <p:nvPicPr>
          <p:cNvPr id="4" name="Aufgezeichneter Sound">
            <a:hlinkClick r:id="" action="ppaction://media"/>
            <a:extLst>
              <a:ext uri="{FF2B5EF4-FFF2-40B4-BE49-F238E27FC236}">
                <a16:creationId xmlns:a16="http://schemas.microsoft.com/office/drawing/2014/main" id="{B3B4982E-7D12-4017-9AF2-747CB917A7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349779"/>
            <a:ext cx="406400" cy="406400"/>
          </a:xfrm>
          <a:prstGeom prst="rect">
            <a:avLst/>
          </a:prstGeom>
        </p:spPr>
      </p:pic>
    </p:spTree>
    <p:extLst>
      <p:ext uri="{BB962C8B-B14F-4D97-AF65-F5344CB8AC3E}">
        <p14:creationId xmlns:p14="http://schemas.microsoft.com/office/powerpoint/2010/main" val="41240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236927"/>
          </a:xfrm>
        </p:spPr>
        <p:txBody>
          <a:bodyPr/>
          <a:lstStyle/>
          <a:p>
            <a:r>
              <a:rPr lang="de-DE" sz="7200" dirty="0"/>
              <a:t>„Welche Fächer sind Bili-Fächer?“</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2005012" y="2007394"/>
            <a:ext cx="7646194" cy="621506"/>
          </a:xfrm>
        </p:spPr>
        <p:txBody>
          <a:bodyPr>
            <a:normAutofit/>
          </a:bodyPr>
          <a:lstStyle/>
          <a:p>
            <a:pPr>
              <a:spcBef>
                <a:spcPts val="600"/>
              </a:spcBef>
            </a:pPr>
            <a:r>
              <a:rPr lang="de-DE" dirty="0"/>
              <a:t>	Stundentafel bilingualer Unterricht</a:t>
            </a:r>
          </a:p>
        </p:txBody>
      </p:sp>
      <p:pic>
        <p:nvPicPr>
          <p:cNvPr id="5" name="Grafik 4">
            <a:extLst>
              <a:ext uri="{FF2B5EF4-FFF2-40B4-BE49-F238E27FC236}">
                <a16:creationId xmlns:a16="http://schemas.microsoft.com/office/drawing/2014/main" id="{D4FDDE98-C46F-43DB-8D33-FBD0823A1F6A}"/>
              </a:ext>
            </a:extLst>
          </p:cNvPr>
          <p:cNvPicPr>
            <a:picLocks noChangeAspect="1"/>
          </p:cNvPicPr>
          <p:nvPr/>
        </p:nvPicPr>
        <p:blipFill>
          <a:blip r:embed="rId4"/>
          <a:stretch>
            <a:fillRect/>
          </a:stretch>
        </p:blipFill>
        <p:spPr>
          <a:xfrm>
            <a:off x="2005012" y="2819342"/>
            <a:ext cx="7785267" cy="3548180"/>
          </a:xfrm>
          <a:prstGeom prst="rect">
            <a:avLst/>
          </a:prstGeom>
        </p:spPr>
      </p:pic>
      <p:pic>
        <p:nvPicPr>
          <p:cNvPr id="4" name="Aufgezeichneter Sound">
            <a:hlinkClick r:id="" action="ppaction://media"/>
            <a:extLst>
              <a:ext uri="{FF2B5EF4-FFF2-40B4-BE49-F238E27FC236}">
                <a16:creationId xmlns:a16="http://schemas.microsoft.com/office/drawing/2014/main" id="{2CE8A2DA-E6D8-4AF1-BF6D-BAF0B6EA9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6387" y="261144"/>
            <a:ext cx="406400" cy="406400"/>
          </a:xfrm>
          <a:prstGeom prst="rect">
            <a:avLst/>
          </a:prstGeom>
        </p:spPr>
      </p:pic>
    </p:spTree>
    <p:extLst>
      <p:ext uri="{BB962C8B-B14F-4D97-AF65-F5344CB8AC3E}">
        <p14:creationId xmlns:p14="http://schemas.microsoft.com/office/powerpoint/2010/main" val="21020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1014412"/>
            <a:ext cx="10782300" cy="1278731"/>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a:spcBef>
                <a:spcPts val="600"/>
              </a:spcBef>
            </a:pPr>
            <a:endParaRPr lang="de-DE" dirty="0"/>
          </a:p>
        </p:txBody>
      </p:sp>
      <p:pic>
        <p:nvPicPr>
          <p:cNvPr id="5" name="Grafik 4">
            <a:extLst>
              <a:ext uri="{FF2B5EF4-FFF2-40B4-BE49-F238E27FC236}">
                <a16:creationId xmlns:a16="http://schemas.microsoft.com/office/drawing/2014/main" id="{F43F47F9-9ABA-44FD-A4A2-15A1F1DFF1DE}"/>
              </a:ext>
            </a:extLst>
          </p:cNvPr>
          <p:cNvPicPr>
            <a:picLocks noChangeAspect="1"/>
          </p:cNvPicPr>
          <p:nvPr/>
        </p:nvPicPr>
        <p:blipFill>
          <a:blip r:embed="rId4"/>
          <a:stretch>
            <a:fillRect/>
          </a:stretch>
        </p:blipFill>
        <p:spPr>
          <a:xfrm>
            <a:off x="6788944" y="1735931"/>
            <a:ext cx="2621507" cy="2621507"/>
          </a:xfrm>
          <a:prstGeom prst="rect">
            <a:avLst/>
          </a:prstGeom>
        </p:spPr>
      </p:pic>
      <p:pic>
        <p:nvPicPr>
          <p:cNvPr id="4" name="Aufgezeichneter Sound">
            <a:hlinkClick r:id="" action="ppaction://media"/>
            <a:extLst>
              <a:ext uri="{FF2B5EF4-FFF2-40B4-BE49-F238E27FC236}">
                <a16:creationId xmlns:a16="http://schemas.microsoft.com/office/drawing/2014/main" id="{E3C5FC08-3542-4A01-ADE0-FF5394AD00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112" y="504031"/>
            <a:ext cx="406400" cy="406400"/>
          </a:xfrm>
          <a:prstGeom prst="rect">
            <a:avLst/>
          </a:prstGeom>
        </p:spPr>
      </p:pic>
    </p:spTree>
    <p:extLst>
      <p:ext uri="{BB962C8B-B14F-4D97-AF65-F5344CB8AC3E}">
        <p14:creationId xmlns:p14="http://schemas.microsoft.com/office/powerpoint/2010/main" val="183784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inhaltlich dasselbe wie im einsprachigen Unterricht</a:t>
            </a:r>
          </a:p>
        </p:txBody>
      </p:sp>
      <p:pic>
        <p:nvPicPr>
          <p:cNvPr id="4" name="Aufgezeichneter Sound">
            <a:hlinkClick r:id="" action="ppaction://media"/>
            <a:extLst>
              <a:ext uri="{FF2B5EF4-FFF2-40B4-BE49-F238E27FC236}">
                <a16:creationId xmlns:a16="http://schemas.microsoft.com/office/drawing/2014/main" id="{BB51C29A-B8EC-4214-844E-69A90E60C2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289058"/>
            <a:ext cx="406400" cy="406400"/>
          </a:xfrm>
          <a:prstGeom prst="rect">
            <a:avLst/>
          </a:prstGeom>
        </p:spPr>
      </p:pic>
    </p:spTree>
    <p:extLst>
      <p:ext uri="{BB962C8B-B14F-4D97-AF65-F5344CB8AC3E}">
        <p14:creationId xmlns:p14="http://schemas.microsoft.com/office/powerpoint/2010/main" val="2850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inhaltlich dasselbe wie im einsprachigen Unterricht</a:t>
            </a:r>
          </a:p>
          <a:p>
            <a:pPr marL="457200" indent="-457200">
              <a:spcBef>
                <a:spcPts val="600"/>
              </a:spcBef>
              <a:buFont typeface="Wingdings" panose="05000000000000000000" pitchFamily="2" charset="2"/>
              <a:buChar char="Ø"/>
            </a:pPr>
            <a:r>
              <a:rPr lang="de-DE" dirty="0"/>
              <a:t>wir arbeiten mit Texten und Bildern im Schulbuch, also ganz „klassisch“ </a:t>
            </a:r>
          </a:p>
        </p:txBody>
      </p:sp>
      <p:pic>
        <p:nvPicPr>
          <p:cNvPr id="4" name="Aufgezeichneter Sound">
            <a:hlinkClick r:id="" action="ppaction://media"/>
            <a:extLst>
              <a:ext uri="{FF2B5EF4-FFF2-40B4-BE49-F238E27FC236}">
                <a16:creationId xmlns:a16="http://schemas.microsoft.com/office/drawing/2014/main" id="{7E2AC654-6567-4509-9BBE-6DA09230C4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7781" y="289058"/>
            <a:ext cx="406400" cy="406400"/>
          </a:xfrm>
          <a:prstGeom prst="rect">
            <a:avLst/>
          </a:prstGeom>
        </p:spPr>
      </p:pic>
    </p:spTree>
    <p:extLst>
      <p:ext uri="{BB962C8B-B14F-4D97-AF65-F5344CB8AC3E}">
        <p14:creationId xmlns:p14="http://schemas.microsoft.com/office/powerpoint/2010/main" val="29522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normAutofit/>
          </a:bodyPr>
          <a:lstStyle/>
          <a:p>
            <a:pPr marL="457200" indent="-457200">
              <a:spcBef>
                <a:spcPts val="600"/>
              </a:spcBef>
              <a:buFont typeface="Wingdings" panose="05000000000000000000" pitchFamily="2" charset="2"/>
              <a:buChar char="Ø"/>
            </a:pPr>
            <a:r>
              <a:rPr lang="de-DE" dirty="0"/>
              <a:t>inhaltlich dasselbe wie im einsprachigen Unterricht</a:t>
            </a:r>
          </a:p>
          <a:p>
            <a:pPr marL="457200" indent="-457200">
              <a:spcBef>
                <a:spcPts val="600"/>
              </a:spcBef>
              <a:buFont typeface="Wingdings" panose="05000000000000000000" pitchFamily="2" charset="2"/>
              <a:buChar char="Ø"/>
            </a:pPr>
            <a:r>
              <a:rPr lang="de-DE" dirty="0"/>
              <a:t>wir arbeiten mit Texten und Bildern im Schulbuch, also ganz „klassisch“ </a:t>
            </a:r>
          </a:p>
          <a:p>
            <a:pPr marL="457200" indent="-457200">
              <a:spcBef>
                <a:spcPts val="600"/>
              </a:spcBef>
              <a:buFont typeface="Wingdings" panose="05000000000000000000" pitchFamily="2" charset="2"/>
              <a:buChar char="Ø"/>
            </a:pPr>
            <a:r>
              <a:rPr lang="de-DE" dirty="0"/>
              <a:t>aber auch oft mit digitalen Medien und Tools wie </a:t>
            </a:r>
            <a:r>
              <a:rPr lang="de-DE" dirty="0" err="1"/>
              <a:t>z.B</a:t>
            </a:r>
            <a:r>
              <a:rPr lang="de-DE" dirty="0"/>
              <a:t> „</a:t>
            </a:r>
            <a:r>
              <a:rPr lang="de-DE" dirty="0" err="1"/>
              <a:t>Quizlet</a:t>
            </a:r>
            <a:r>
              <a:rPr lang="de-DE" dirty="0"/>
              <a:t>“ zum Lernen der Vokabeln und Fachbegriffe oder mit „</a:t>
            </a:r>
            <a:r>
              <a:rPr lang="de-DE" dirty="0" err="1"/>
              <a:t>Padlet</a:t>
            </a:r>
            <a:r>
              <a:rPr lang="de-DE" dirty="0"/>
              <a:t>“, um auf unterschiedliche Medien zurückgreifen zu können und Ergebnisse zu sammeln</a:t>
            </a:r>
          </a:p>
        </p:txBody>
      </p:sp>
      <p:pic>
        <p:nvPicPr>
          <p:cNvPr id="4" name="Aufgezeichneter Sound">
            <a:hlinkClick r:id="" action="ppaction://media"/>
            <a:extLst>
              <a:ext uri="{FF2B5EF4-FFF2-40B4-BE49-F238E27FC236}">
                <a16:creationId xmlns:a16="http://schemas.microsoft.com/office/drawing/2014/main" id="{031DD786-8005-489D-833D-5F0CCB99A1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289058"/>
            <a:ext cx="406400" cy="406400"/>
          </a:xfrm>
          <a:prstGeom prst="rect">
            <a:avLst/>
          </a:prstGeom>
        </p:spPr>
      </p:pic>
    </p:spTree>
    <p:extLst>
      <p:ext uri="{BB962C8B-B14F-4D97-AF65-F5344CB8AC3E}">
        <p14:creationId xmlns:p14="http://schemas.microsoft.com/office/powerpoint/2010/main" val="28229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genau macht man im Bili-Unterricht?“</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normAutofit lnSpcReduction="10000"/>
          </a:bodyPr>
          <a:lstStyle/>
          <a:p>
            <a:pPr marL="457200" indent="-457200">
              <a:spcBef>
                <a:spcPts val="600"/>
              </a:spcBef>
              <a:buFont typeface="Wingdings" panose="05000000000000000000" pitchFamily="2" charset="2"/>
              <a:buChar char="Ø"/>
            </a:pPr>
            <a:r>
              <a:rPr lang="de-DE" dirty="0"/>
              <a:t>inhaltlich dasselbe wie im einsprachigen Unterricht</a:t>
            </a:r>
          </a:p>
          <a:p>
            <a:pPr marL="457200" indent="-457200">
              <a:spcBef>
                <a:spcPts val="600"/>
              </a:spcBef>
              <a:buFont typeface="Wingdings" panose="05000000000000000000" pitchFamily="2" charset="2"/>
              <a:buChar char="Ø"/>
            </a:pPr>
            <a:r>
              <a:rPr lang="de-DE" dirty="0"/>
              <a:t>wir arbeiten mit Texten und Bildern im Schulbuch, also ganz „klassisch“ </a:t>
            </a:r>
          </a:p>
          <a:p>
            <a:pPr marL="457200" indent="-457200">
              <a:spcBef>
                <a:spcPts val="600"/>
              </a:spcBef>
              <a:buFont typeface="Wingdings" panose="05000000000000000000" pitchFamily="2" charset="2"/>
              <a:buChar char="Ø"/>
            </a:pPr>
            <a:r>
              <a:rPr lang="de-DE" dirty="0"/>
              <a:t>aber auch oft mit digitalen Medien und Tools wie </a:t>
            </a:r>
            <a:r>
              <a:rPr lang="de-DE" dirty="0" err="1"/>
              <a:t>z.B</a:t>
            </a:r>
            <a:r>
              <a:rPr lang="de-DE" dirty="0"/>
              <a:t> „</a:t>
            </a:r>
            <a:r>
              <a:rPr lang="de-DE" dirty="0" err="1"/>
              <a:t>Quizlet</a:t>
            </a:r>
            <a:r>
              <a:rPr lang="de-DE" dirty="0"/>
              <a:t>“ zum Lernen der Vokabeln und Fachbegriffe oder mit „</a:t>
            </a:r>
            <a:r>
              <a:rPr lang="de-DE" dirty="0" err="1"/>
              <a:t>Padlet</a:t>
            </a:r>
            <a:r>
              <a:rPr lang="de-DE" dirty="0"/>
              <a:t>“, um auf unterschiedliche Medien zurückgreifen zu können und Ergebnisse zu sammeln</a:t>
            </a:r>
          </a:p>
          <a:p>
            <a:pPr marL="457200" indent="-457200">
              <a:spcBef>
                <a:spcPts val="600"/>
              </a:spcBef>
              <a:buFont typeface="Wingdings" panose="05000000000000000000" pitchFamily="2" charset="2"/>
              <a:buChar char="Ø"/>
            </a:pPr>
            <a:r>
              <a:rPr lang="de-DE" dirty="0"/>
              <a:t>auch werden manchmal kleine Vorträge und Präsentationen gehalten</a:t>
            </a:r>
          </a:p>
          <a:p>
            <a:pPr>
              <a:spcBef>
                <a:spcPts val="600"/>
              </a:spcBef>
            </a:pPr>
            <a:endParaRPr lang="de-DE" dirty="0"/>
          </a:p>
          <a:p>
            <a:pPr>
              <a:spcBef>
                <a:spcPts val="600"/>
              </a:spcBef>
            </a:pPr>
            <a:endParaRPr lang="de-DE" dirty="0"/>
          </a:p>
        </p:txBody>
      </p:sp>
      <p:pic>
        <p:nvPicPr>
          <p:cNvPr id="4" name="Aufgezeichneter Sound">
            <a:hlinkClick r:id="" action="ppaction://media"/>
            <a:extLst>
              <a:ext uri="{FF2B5EF4-FFF2-40B4-BE49-F238E27FC236}">
                <a16:creationId xmlns:a16="http://schemas.microsoft.com/office/drawing/2014/main" id="{77D0F02E-477B-4B59-8858-0AD7CF16B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4924" y="289058"/>
            <a:ext cx="406400" cy="406400"/>
          </a:xfrm>
          <a:prstGeom prst="rect">
            <a:avLst/>
          </a:prstGeom>
        </p:spPr>
      </p:pic>
    </p:spTree>
    <p:extLst>
      <p:ext uri="{BB962C8B-B14F-4D97-AF65-F5344CB8AC3E}">
        <p14:creationId xmlns:p14="http://schemas.microsoft.com/office/powerpoint/2010/main" val="323324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704850" y="1527705"/>
            <a:ext cx="10782300" cy="1901295"/>
          </a:xfrm>
        </p:spPr>
        <p:txBody>
          <a:bodyPr/>
          <a:lstStyle/>
          <a:p>
            <a:r>
              <a:rPr lang="de-DE" sz="6000" dirty="0"/>
              <a:t>„</a:t>
            </a:r>
            <a:r>
              <a:rPr lang="de-DE" sz="7200" dirty="0"/>
              <a:t>Kann ich nur mitmachen, wenn ich super in Englisch bin?“</a:t>
            </a:r>
            <a:endParaRPr lang="en-GB" sz="72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3293269"/>
            <a:ext cx="9228201" cy="2559527"/>
          </a:xfrm>
        </p:spPr>
        <p:txBody>
          <a:bodyPr/>
          <a:lstStyle/>
          <a:p>
            <a:endParaRPr lang="en-GB" dirty="0"/>
          </a:p>
        </p:txBody>
      </p:sp>
      <p:pic>
        <p:nvPicPr>
          <p:cNvPr id="6" name="Grafik 5">
            <a:extLst>
              <a:ext uri="{FF2B5EF4-FFF2-40B4-BE49-F238E27FC236}">
                <a16:creationId xmlns:a16="http://schemas.microsoft.com/office/drawing/2014/main" id="{76A8C7B5-0951-4A59-B27E-E98AAC86BBBC}"/>
              </a:ext>
            </a:extLst>
          </p:cNvPr>
          <p:cNvPicPr>
            <a:picLocks noChangeAspect="1"/>
          </p:cNvPicPr>
          <p:nvPr/>
        </p:nvPicPr>
        <p:blipFill>
          <a:blip r:embed="rId4"/>
          <a:stretch>
            <a:fillRect/>
          </a:stretch>
        </p:blipFill>
        <p:spPr>
          <a:xfrm>
            <a:off x="6759171" y="2881974"/>
            <a:ext cx="2621507" cy="2615411"/>
          </a:xfrm>
          <a:prstGeom prst="rect">
            <a:avLst/>
          </a:prstGeom>
        </p:spPr>
      </p:pic>
      <p:pic>
        <p:nvPicPr>
          <p:cNvPr id="2" name="Aufgezeichneter Sound">
            <a:hlinkClick r:id="" action="ppaction://media"/>
            <a:extLst>
              <a:ext uri="{FF2B5EF4-FFF2-40B4-BE49-F238E27FC236}">
                <a16:creationId xmlns:a16="http://schemas.microsoft.com/office/drawing/2014/main" id="{EDFE40D3-8391-4762-8263-AE96A0756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8450" y="441723"/>
            <a:ext cx="406400" cy="406400"/>
          </a:xfrm>
          <a:prstGeom prst="rect">
            <a:avLst/>
          </a:prstGeom>
        </p:spPr>
      </p:pic>
    </p:spTree>
    <p:extLst>
      <p:ext uri="{BB962C8B-B14F-4D97-AF65-F5344CB8AC3E}">
        <p14:creationId xmlns:p14="http://schemas.microsoft.com/office/powerpoint/2010/main" val="18582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6000" dirty="0"/>
              <a:t>„Kann ich nur mitmachen, wenn ich super in Englisch bin?“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50"/>
            <a:ext cx="10782300" cy="4071938"/>
          </a:xfrm>
        </p:spPr>
        <p:txBody>
          <a:bodyPr>
            <a:normAutofit fontScale="92500" lnSpcReduction="20000"/>
          </a:bodyPr>
          <a:lstStyle/>
          <a:p>
            <a:pPr marL="857250" indent="-857250">
              <a:buFont typeface="Wingdings" panose="05000000000000000000" pitchFamily="2" charset="2"/>
              <a:buChar char="Ø"/>
            </a:pPr>
            <a:r>
              <a:rPr lang="de-DE" sz="4400" dirty="0"/>
              <a:t>Nein,</a:t>
            </a:r>
          </a:p>
          <a:p>
            <a:pPr marL="857250" indent="-857250">
              <a:buFont typeface="Wingdings" panose="05000000000000000000" pitchFamily="2" charset="2"/>
              <a:buChar char="Ø"/>
            </a:pPr>
            <a:endParaRPr lang="de-DE" sz="4400" dirty="0"/>
          </a:p>
          <a:p>
            <a:pPr marL="857250" indent="-857250">
              <a:buFont typeface="Wingdings" panose="05000000000000000000" pitchFamily="2" charset="2"/>
              <a:buChar char="Ø"/>
            </a:pPr>
            <a:endParaRPr lang="de-DE" sz="4400" dirty="0"/>
          </a:p>
          <a:p>
            <a:pPr marL="857250" indent="-857250">
              <a:buFont typeface="Wingdings" panose="05000000000000000000" pitchFamily="2" charset="2"/>
              <a:buChar char="Ø"/>
            </a:pPr>
            <a:endParaRPr lang="de-DE" sz="4400" dirty="0"/>
          </a:p>
          <a:p>
            <a:r>
              <a:rPr lang="de-DE" sz="4400" dirty="0"/>
              <a:t>du musst keine (sehr) gute Leistung in Englisch auf dem letzten Zeugnis haben, aber …	</a:t>
            </a:r>
          </a:p>
          <a:p>
            <a:r>
              <a:rPr lang="de-DE" sz="6000" dirty="0"/>
              <a:t> </a:t>
            </a:r>
            <a:endParaRPr lang="en-GB" sz="6000" dirty="0"/>
          </a:p>
        </p:txBody>
      </p:sp>
      <p:pic>
        <p:nvPicPr>
          <p:cNvPr id="11" name="Grafik 10" descr="Springende Katze">
            <a:extLst>
              <a:ext uri="{FF2B5EF4-FFF2-40B4-BE49-F238E27FC236}">
                <a16:creationId xmlns:a16="http://schemas.microsoft.com/office/drawing/2014/main" id="{A0F9B94C-F3B7-4419-A6E6-F337110E9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242" y="1921669"/>
            <a:ext cx="2000251" cy="2000251"/>
          </a:xfrm>
          <a:prstGeom prst="rect">
            <a:avLst/>
          </a:prstGeom>
        </p:spPr>
      </p:pic>
      <p:pic>
        <p:nvPicPr>
          <p:cNvPr id="2" name="Aufgezeichneter Sound">
            <a:hlinkClick r:id="" action="ppaction://media"/>
            <a:extLst>
              <a:ext uri="{FF2B5EF4-FFF2-40B4-BE49-F238E27FC236}">
                <a16:creationId xmlns:a16="http://schemas.microsoft.com/office/drawing/2014/main" id="{A6C0FFE1-BE18-48ED-9156-7CD5D8AD7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819" y="328614"/>
            <a:ext cx="406400" cy="406400"/>
          </a:xfrm>
          <a:prstGeom prst="rect">
            <a:avLst/>
          </a:prstGeom>
        </p:spPr>
      </p:pic>
    </p:spTree>
    <p:extLst>
      <p:ext uri="{BB962C8B-B14F-4D97-AF65-F5344CB8AC3E}">
        <p14:creationId xmlns:p14="http://schemas.microsoft.com/office/powerpoint/2010/main" val="9586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6000" dirty="0"/>
              <a:t>„Kann ich nur mitmachen, wenn ich super in Englisch bin?“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50"/>
            <a:ext cx="10376726" cy="3738246"/>
          </a:xfrm>
        </p:spPr>
        <p:txBody>
          <a:bodyPr>
            <a:normAutofit/>
          </a:bodyPr>
          <a:lstStyle/>
          <a:p>
            <a:pPr marL="571500" indent="-571500">
              <a:buFont typeface="Wingdings" panose="05000000000000000000" pitchFamily="2" charset="2"/>
              <a:buChar char="Ø"/>
            </a:pPr>
            <a:r>
              <a:rPr lang="de-DE" sz="3600" dirty="0"/>
              <a:t>natürlich solltest du Interesse an der englischen  Sprache haben</a:t>
            </a:r>
            <a:endParaRPr lang="en-GB" sz="3600" dirty="0"/>
          </a:p>
        </p:txBody>
      </p:sp>
      <p:pic>
        <p:nvPicPr>
          <p:cNvPr id="2" name="Aufgezeichneter Sound">
            <a:hlinkClick r:id="" action="ppaction://media"/>
            <a:extLst>
              <a:ext uri="{FF2B5EF4-FFF2-40B4-BE49-F238E27FC236}">
                <a16:creationId xmlns:a16="http://schemas.microsoft.com/office/drawing/2014/main" id="{C222AE11-07F0-4413-80C5-298352DFD9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371476"/>
            <a:ext cx="406400" cy="406400"/>
          </a:xfrm>
          <a:prstGeom prst="rect">
            <a:avLst/>
          </a:prstGeom>
        </p:spPr>
      </p:pic>
    </p:spTree>
    <p:extLst>
      <p:ext uri="{BB962C8B-B14F-4D97-AF65-F5344CB8AC3E}">
        <p14:creationId xmlns:p14="http://schemas.microsoft.com/office/powerpoint/2010/main" val="6258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9228201" cy="3795396"/>
          </a:xfrm>
        </p:spPr>
        <p:txBody>
          <a:bodyPr/>
          <a:lstStyle/>
          <a:p>
            <a:endParaRPr lang="en-GB" dirty="0"/>
          </a:p>
        </p:txBody>
      </p:sp>
      <p:pic>
        <p:nvPicPr>
          <p:cNvPr id="5" name="Grafik 4" descr="Verwunderte Katze">
            <a:extLst>
              <a:ext uri="{FF2B5EF4-FFF2-40B4-BE49-F238E27FC236}">
                <a16:creationId xmlns:a16="http://schemas.microsoft.com/office/drawing/2014/main" id="{35D7FFA6-87C3-4D45-8516-13EF34C64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025" y="2331245"/>
            <a:ext cx="2619375" cy="2619375"/>
          </a:xfrm>
          <a:prstGeom prst="rect">
            <a:avLst/>
          </a:prstGeom>
        </p:spPr>
      </p:pic>
      <p:pic>
        <p:nvPicPr>
          <p:cNvPr id="4" name="Aufgezeichneter Sound">
            <a:hlinkClick r:id="" action="ppaction://media"/>
            <a:extLst>
              <a:ext uri="{FF2B5EF4-FFF2-40B4-BE49-F238E27FC236}">
                <a16:creationId xmlns:a16="http://schemas.microsoft.com/office/drawing/2014/main" id="{591A5FD0-726D-4986-981F-FEAF44170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879" y="346603"/>
            <a:ext cx="406400" cy="406400"/>
          </a:xfrm>
          <a:prstGeom prst="rect">
            <a:avLst/>
          </a:prstGeom>
        </p:spPr>
      </p:pic>
    </p:spTree>
    <p:extLst>
      <p:ext uri="{BB962C8B-B14F-4D97-AF65-F5344CB8AC3E}">
        <p14:creationId xmlns:p14="http://schemas.microsoft.com/office/powerpoint/2010/main" val="26373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6000" dirty="0"/>
              <a:t>„Kann ich nur mitmachen, wenn ich super in Englisch bin?“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50"/>
            <a:ext cx="10376726" cy="3738246"/>
          </a:xfrm>
        </p:spPr>
        <p:txBody>
          <a:bodyPr>
            <a:normAutofit/>
          </a:bodyPr>
          <a:lstStyle/>
          <a:p>
            <a:pPr marL="571500" indent="-571500">
              <a:buFont typeface="Wingdings" panose="05000000000000000000" pitchFamily="2" charset="2"/>
              <a:buChar char="Ø"/>
            </a:pPr>
            <a:r>
              <a:rPr lang="de-DE" sz="3600" dirty="0"/>
              <a:t>natürlich solltest du Interesse an der englischen Sprache haben</a:t>
            </a:r>
          </a:p>
          <a:p>
            <a:pPr marL="571500" indent="-571500">
              <a:buFont typeface="Wingdings" panose="05000000000000000000" pitchFamily="2" charset="2"/>
              <a:buChar char="Ø"/>
            </a:pPr>
            <a:r>
              <a:rPr lang="de-DE" sz="3600" dirty="0"/>
              <a:t>Englisch zu sprechen sollte dir Spaß machen</a:t>
            </a:r>
            <a:endParaRPr lang="en-GB" sz="3600" dirty="0"/>
          </a:p>
        </p:txBody>
      </p:sp>
      <p:pic>
        <p:nvPicPr>
          <p:cNvPr id="2" name="Aufgezeichneter Sound">
            <a:hlinkClick r:id="" action="ppaction://media"/>
            <a:extLst>
              <a:ext uri="{FF2B5EF4-FFF2-40B4-BE49-F238E27FC236}">
                <a16:creationId xmlns:a16="http://schemas.microsoft.com/office/drawing/2014/main" id="{4EFCE3EE-AFD8-4F10-B571-42FCC7DAF2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9250" y="328614"/>
            <a:ext cx="406400" cy="406400"/>
          </a:xfrm>
          <a:prstGeom prst="rect">
            <a:avLst/>
          </a:prstGeom>
        </p:spPr>
      </p:pic>
    </p:spTree>
    <p:extLst>
      <p:ext uri="{BB962C8B-B14F-4D97-AF65-F5344CB8AC3E}">
        <p14:creationId xmlns:p14="http://schemas.microsoft.com/office/powerpoint/2010/main" val="252532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„Kann ich nur mitmachen, wenn ich super in Englisch bin?“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571500" indent="-571500">
              <a:spcBef>
                <a:spcPts val="600"/>
              </a:spcBef>
              <a:buFont typeface="Wingdings" panose="05000000000000000000" pitchFamily="2" charset="2"/>
              <a:buChar char="Ø"/>
            </a:pPr>
            <a:r>
              <a:rPr lang="de-DE" sz="3600" dirty="0"/>
              <a:t>natürlich solltest du Interesse an der englischen Sprache haben</a:t>
            </a:r>
          </a:p>
          <a:p>
            <a:pPr marL="571500" indent="-571500">
              <a:spcBef>
                <a:spcPts val="600"/>
              </a:spcBef>
              <a:buFont typeface="Wingdings" panose="05000000000000000000" pitchFamily="2" charset="2"/>
              <a:buChar char="Ø"/>
            </a:pPr>
            <a:r>
              <a:rPr lang="de-DE" sz="3600" dirty="0"/>
              <a:t>Englisch zu sprechen sollte dir Spaß machen</a:t>
            </a:r>
          </a:p>
          <a:p>
            <a:pPr marL="571500" indent="-571500">
              <a:spcBef>
                <a:spcPts val="600"/>
              </a:spcBef>
              <a:buFont typeface="Wingdings" panose="05000000000000000000" pitchFamily="2" charset="2"/>
              <a:buChar char="Ø"/>
            </a:pPr>
            <a:r>
              <a:rPr lang="de-DE" sz="3600" dirty="0"/>
              <a:t>du solltest auch keine „Angst“ vor unbekannten Texten auf Englisch mit dir noch nicht bekannten Wörtern haben</a:t>
            </a:r>
            <a:endParaRPr lang="en-GB" sz="3600" dirty="0"/>
          </a:p>
        </p:txBody>
      </p:sp>
      <p:pic>
        <p:nvPicPr>
          <p:cNvPr id="2" name="Aufgezeichneter Sound">
            <a:hlinkClick r:id="" action="ppaction://media"/>
            <a:extLst>
              <a:ext uri="{FF2B5EF4-FFF2-40B4-BE49-F238E27FC236}">
                <a16:creationId xmlns:a16="http://schemas.microsoft.com/office/drawing/2014/main" id="{0B79DBA0-B11A-4282-9DC7-58CFEAEF8F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0304" y="415132"/>
            <a:ext cx="406400" cy="406400"/>
          </a:xfrm>
          <a:prstGeom prst="rect">
            <a:avLst/>
          </a:prstGeom>
        </p:spPr>
      </p:pic>
    </p:spTree>
    <p:extLst>
      <p:ext uri="{BB962C8B-B14F-4D97-AF65-F5344CB8AC3E}">
        <p14:creationId xmlns:p14="http://schemas.microsoft.com/office/powerpoint/2010/main" val="41209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„Kann ich nur mitmachen, wenn ich super in Englisch bin?“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lnSpcReduction="10000"/>
          </a:bodyPr>
          <a:lstStyle/>
          <a:p>
            <a:pPr marL="571500" indent="-571500">
              <a:spcBef>
                <a:spcPts val="600"/>
              </a:spcBef>
              <a:buFont typeface="Wingdings" panose="05000000000000000000" pitchFamily="2" charset="2"/>
              <a:buChar char="Ø"/>
            </a:pPr>
            <a:r>
              <a:rPr lang="de-DE" sz="3600" dirty="0"/>
              <a:t>natürlich solltest du Interesse an der englischen Sprache haben</a:t>
            </a:r>
          </a:p>
          <a:p>
            <a:pPr marL="571500" indent="-571500">
              <a:spcBef>
                <a:spcPts val="600"/>
              </a:spcBef>
              <a:buFont typeface="Wingdings" panose="05000000000000000000" pitchFamily="2" charset="2"/>
              <a:buChar char="Ø"/>
            </a:pPr>
            <a:r>
              <a:rPr lang="de-DE" sz="3600" dirty="0"/>
              <a:t>Englisch zu sprechen sollte dir Spaß machen</a:t>
            </a:r>
          </a:p>
          <a:p>
            <a:pPr marL="571500" indent="-571500">
              <a:spcBef>
                <a:spcPts val="600"/>
              </a:spcBef>
              <a:buFont typeface="Wingdings" panose="05000000000000000000" pitchFamily="2" charset="2"/>
              <a:buChar char="Ø"/>
            </a:pPr>
            <a:r>
              <a:rPr lang="de-DE" sz="3600" dirty="0"/>
              <a:t>du solltest auch keine „Angst“ vor unbekannten Texten auf Englisch mit dir noch nicht bekannten Wörtern haben</a:t>
            </a:r>
          </a:p>
          <a:p>
            <a:pPr marL="571500" indent="-571500">
              <a:spcBef>
                <a:spcPts val="600"/>
              </a:spcBef>
              <a:buFont typeface="Wingdings" panose="05000000000000000000" pitchFamily="2" charset="2"/>
              <a:buChar char="Ø"/>
            </a:pPr>
            <a:r>
              <a:rPr lang="de-DE" sz="3600" dirty="0"/>
              <a:t>du solltest bereit sein, regelmäßig neue Vokabeln und englische Fachbegriffe zu lernen</a:t>
            </a:r>
            <a:endParaRPr lang="en-GB" sz="3600" dirty="0"/>
          </a:p>
        </p:txBody>
      </p:sp>
      <p:pic>
        <p:nvPicPr>
          <p:cNvPr id="2" name="Aufgezeichneter Sound">
            <a:hlinkClick r:id="" action="ppaction://media"/>
            <a:extLst>
              <a:ext uri="{FF2B5EF4-FFF2-40B4-BE49-F238E27FC236}">
                <a16:creationId xmlns:a16="http://schemas.microsoft.com/office/drawing/2014/main" id="{A2C57C1D-CF6E-4038-A415-C25131892F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5033" y="300040"/>
            <a:ext cx="406400" cy="406400"/>
          </a:xfrm>
          <a:prstGeom prst="rect">
            <a:avLst/>
          </a:prstGeom>
        </p:spPr>
      </p:pic>
    </p:spTree>
    <p:extLst>
      <p:ext uri="{BB962C8B-B14F-4D97-AF65-F5344CB8AC3E}">
        <p14:creationId xmlns:p14="http://schemas.microsoft.com/office/powerpoint/2010/main" val="133587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2493168"/>
          </a:xfrm>
        </p:spPr>
        <p:txBody>
          <a:bodyPr/>
          <a:lstStyle/>
          <a:p>
            <a:r>
              <a:rPr lang="de-DE" sz="6000" dirty="0"/>
              <a:t>„Und wie fließt das Englische in mündlicher und schriftlicher Form in die Bewertung ein?“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a:spcBef>
                <a:spcPts val="600"/>
              </a:spcBef>
            </a:pPr>
            <a:endParaRPr lang="de-DE" sz="3600" dirty="0"/>
          </a:p>
          <a:p>
            <a:pPr>
              <a:spcBef>
                <a:spcPts val="600"/>
              </a:spcBef>
            </a:pPr>
            <a:endParaRPr lang="en-GB" sz="3600" dirty="0"/>
          </a:p>
        </p:txBody>
      </p:sp>
      <p:pic>
        <p:nvPicPr>
          <p:cNvPr id="2" name="Grafik 1">
            <a:extLst>
              <a:ext uri="{FF2B5EF4-FFF2-40B4-BE49-F238E27FC236}">
                <a16:creationId xmlns:a16="http://schemas.microsoft.com/office/drawing/2014/main" id="{E91DB1CF-0070-43DF-AEE0-9CEC496C2D18}"/>
              </a:ext>
            </a:extLst>
          </p:cNvPr>
          <p:cNvPicPr>
            <a:picLocks noChangeAspect="1"/>
          </p:cNvPicPr>
          <p:nvPr/>
        </p:nvPicPr>
        <p:blipFill>
          <a:blip r:embed="rId4"/>
          <a:stretch>
            <a:fillRect/>
          </a:stretch>
        </p:blipFill>
        <p:spPr>
          <a:xfrm>
            <a:off x="7757046" y="2628500"/>
            <a:ext cx="2621507" cy="2615411"/>
          </a:xfrm>
          <a:prstGeom prst="rect">
            <a:avLst/>
          </a:prstGeom>
        </p:spPr>
      </p:pic>
      <p:pic>
        <p:nvPicPr>
          <p:cNvPr id="3" name="Aufgezeichneter Sound">
            <a:hlinkClick r:id="" action="ppaction://media"/>
            <a:extLst>
              <a:ext uri="{FF2B5EF4-FFF2-40B4-BE49-F238E27FC236}">
                <a16:creationId xmlns:a16="http://schemas.microsoft.com/office/drawing/2014/main" id="{F10BD761-3655-44C6-B3F1-E1CE0EC9F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0746" y="318295"/>
            <a:ext cx="406400" cy="406400"/>
          </a:xfrm>
          <a:prstGeom prst="rect">
            <a:avLst/>
          </a:prstGeom>
        </p:spPr>
      </p:pic>
    </p:spTree>
    <p:extLst>
      <p:ext uri="{BB962C8B-B14F-4D97-AF65-F5344CB8AC3E}">
        <p14:creationId xmlns:p14="http://schemas.microsoft.com/office/powerpoint/2010/main" val="419925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„Und wie fließt das Englische in mündlicher und schriftlicher Form in die Bewertung ein?“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571500" indent="-571500">
              <a:spcBef>
                <a:spcPts val="600"/>
              </a:spcBef>
              <a:buFont typeface="Wingdings" panose="05000000000000000000" pitchFamily="2" charset="2"/>
              <a:buChar char="Ø"/>
            </a:pPr>
            <a:r>
              <a:rPr lang="de-DE" sz="3600" dirty="0"/>
              <a:t>Englisch ist die Unterrichtssprache, nicht - wie im Englischunterricht - selbst Unterrichtsgegenstand </a:t>
            </a:r>
          </a:p>
          <a:p>
            <a:pPr>
              <a:spcBef>
                <a:spcPts val="600"/>
              </a:spcBef>
            </a:pPr>
            <a:endParaRPr lang="en-GB" sz="3600" dirty="0"/>
          </a:p>
        </p:txBody>
      </p:sp>
      <p:pic>
        <p:nvPicPr>
          <p:cNvPr id="2" name="Aufgezeichneter Sound">
            <a:hlinkClick r:id="" action="ppaction://media"/>
            <a:extLst>
              <a:ext uri="{FF2B5EF4-FFF2-40B4-BE49-F238E27FC236}">
                <a16:creationId xmlns:a16="http://schemas.microsoft.com/office/drawing/2014/main" id="{F25CE046-92CC-425F-815A-6A2F81C1F6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292896"/>
            <a:ext cx="406400" cy="406400"/>
          </a:xfrm>
          <a:prstGeom prst="rect">
            <a:avLst/>
          </a:prstGeom>
        </p:spPr>
      </p:pic>
    </p:spTree>
    <p:extLst>
      <p:ext uri="{BB962C8B-B14F-4D97-AF65-F5344CB8AC3E}">
        <p14:creationId xmlns:p14="http://schemas.microsoft.com/office/powerpoint/2010/main" val="160362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„Und wie fließt das Englische in mündlicher und schriftlicher Form in die Bewertung ein?“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571500" indent="-571500">
              <a:spcBef>
                <a:spcPts val="600"/>
              </a:spcBef>
              <a:buFont typeface="Wingdings" panose="05000000000000000000" pitchFamily="2" charset="2"/>
              <a:buChar char="Ø"/>
            </a:pPr>
            <a:r>
              <a:rPr lang="de-DE" sz="3600" dirty="0"/>
              <a:t>Englisch ist die Unterrichtssprache, nicht - wie im Englischunterricht - selbst Unterrichtsgegenstand</a:t>
            </a:r>
          </a:p>
          <a:p>
            <a:pPr marL="571500" indent="-571500">
              <a:spcBef>
                <a:spcPts val="600"/>
              </a:spcBef>
              <a:buFont typeface="Wingdings" panose="05000000000000000000" pitchFamily="2" charset="2"/>
              <a:buChar char="Ø"/>
            </a:pPr>
            <a:r>
              <a:rPr lang="de-DE" sz="3600" dirty="0"/>
              <a:t> wenn du also sprachliche Fehler machst oder dir eine Vokabel nicht einfällt und du es auf Deutsch sagst, wirkt sich das nicht negativ auf die Note aus</a:t>
            </a:r>
          </a:p>
          <a:p>
            <a:pPr>
              <a:spcBef>
                <a:spcPts val="600"/>
              </a:spcBef>
            </a:pPr>
            <a:endParaRPr lang="en-GB" sz="3600" dirty="0"/>
          </a:p>
        </p:txBody>
      </p:sp>
      <p:pic>
        <p:nvPicPr>
          <p:cNvPr id="2" name="Aufgezeichneter Sound">
            <a:hlinkClick r:id="" action="ppaction://media"/>
            <a:extLst>
              <a:ext uri="{FF2B5EF4-FFF2-40B4-BE49-F238E27FC236}">
                <a16:creationId xmlns:a16="http://schemas.microsoft.com/office/drawing/2014/main" id="{6BE17ABD-C32E-4589-BEED-D345AFDBDD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312" y="372269"/>
            <a:ext cx="406400" cy="406400"/>
          </a:xfrm>
          <a:prstGeom prst="rect">
            <a:avLst/>
          </a:prstGeom>
        </p:spPr>
      </p:pic>
    </p:spTree>
    <p:extLst>
      <p:ext uri="{BB962C8B-B14F-4D97-AF65-F5344CB8AC3E}">
        <p14:creationId xmlns:p14="http://schemas.microsoft.com/office/powerpoint/2010/main" val="2376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„Und wie fließt das Englische in mündlicher und schriftlicher Form in die Bewertung ein?“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571500" indent="-571500">
              <a:spcBef>
                <a:spcPts val="600"/>
              </a:spcBef>
              <a:buFont typeface="Wingdings" panose="05000000000000000000" pitchFamily="2" charset="2"/>
              <a:buChar char="Ø"/>
            </a:pPr>
            <a:r>
              <a:rPr lang="de-DE" sz="3600" dirty="0"/>
              <a:t>Englisch ist die Unterrichtssprache, nicht - wie im Englischunterricht – selbst Unterrichtsgegenstand</a:t>
            </a:r>
          </a:p>
          <a:p>
            <a:pPr marL="571500" indent="-571500">
              <a:spcBef>
                <a:spcPts val="600"/>
              </a:spcBef>
              <a:buFont typeface="Wingdings" panose="05000000000000000000" pitchFamily="2" charset="2"/>
              <a:buChar char="Ø"/>
            </a:pPr>
            <a:r>
              <a:rPr lang="de-DE" sz="3600" dirty="0"/>
              <a:t> wenn du also sprachliche Fehler machst oder dir eine Vokabel nicht einfällt und du es auf Deutsch sagst, wirkt sich das nicht negativ auf die Note aus</a:t>
            </a:r>
          </a:p>
          <a:p>
            <a:pPr marL="571500" indent="-571500">
              <a:spcBef>
                <a:spcPts val="600"/>
              </a:spcBef>
              <a:buFont typeface="Wingdings" panose="05000000000000000000" pitchFamily="2" charset="2"/>
              <a:buChar char="Ø"/>
            </a:pPr>
            <a:r>
              <a:rPr lang="de-DE" sz="3600" dirty="0"/>
              <a:t>manchmal kannst du auch selbst entscheiden, ob du einen Text auf Deutsch oder auf Englisch verfasst</a:t>
            </a:r>
          </a:p>
          <a:p>
            <a:pPr>
              <a:spcBef>
                <a:spcPts val="600"/>
              </a:spcBef>
            </a:pPr>
            <a:endParaRPr lang="en-GB" sz="3600" dirty="0"/>
          </a:p>
        </p:txBody>
      </p:sp>
      <p:pic>
        <p:nvPicPr>
          <p:cNvPr id="2" name="Aufgezeichneter Sound">
            <a:hlinkClick r:id="" action="ppaction://media"/>
            <a:extLst>
              <a:ext uri="{FF2B5EF4-FFF2-40B4-BE49-F238E27FC236}">
                <a16:creationId xmlns:a16="http://schemas.microsoft.com/office/drawing/2014/main" id="{C6B30161-560F-4BF6-A8D6-F57924CD41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312" y="318295"/>
            <a:ext cx="406400" cy="406400"/>
          </a:xfrm>
          <a:prstGeom prst="rect">
            <a:avLst/>
          </a:prstGeom>
        </p:spPr>
      </p:pic>
    </p:spTree>
    <p:extLst>
      <p:ext uri="{BB962C8B-B14F-4D97-AF65-F5344CB8AC3E}">
        <p14:creationId xmlns:p14="http://schemas.microsoft.com/office/powerpoint/2010/main" val="212094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400174"/>
          </a:xfrm>
        </p:spPr>
        <p:txBody>
          <a:bodyPr/>
          <a:lstStyle/>
          <a:p>
            <a:r>
              <a:rPr lang="de-DE" sz="4800" dirty="0"/>
              <a:t>„Und wie fließt das Englische in mündlicher und schriftlicher Form in die Bewertung ein?“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648188" cy="3921919"/>
          </a:xfrm>
        </p:spPr>
        <p:txBody>
          <a:bodyPr>
            <a:normAutofit fontScale="85000" lnSpcReduction="20000"/>
          </a:bodyPr>
          <a:lstStyle/>
          <a:p>
            <a:pPr marL="571500" indent="-571500">
              <a:spcBef>
                <a:spcPts val="600"/>
              </a:spcBef>
              <a:buFont typeface="Wingdings" panose="05000000000000000000" pitchFamily="2" charset="2"/>
              <a:buChar char="Ø"/>
            </a:pPr>
            <a:r>
              <a:rPr lang="de-DE" sz="3600" dirty="0"/>
              <a:t>Englisch ist die Unterrichtssprache, nicht - wie im Englischunterricht – selbst Unterrichtsgegenstand</a:t>
            </a:r>
          </a:p>
          <a:p>
            <a:pPr marL="571500" indent="-571500">
              <a:spcBef>
                <a:spcPts val="600"/>
              </a:spcBef>
              <a:buFont typeface="Wingdings" panose="05000000000000000000" pitchFamily="2" charset="2"/>
              <a:buChar char="Ø"/>
            </a:pPr>
            <a:r>
              <a:rPr lang="de-DE" sz="3600" dirty="0"/>
              <a:t>wenn du also sprachliche Fehler machst oder dir eine Vokabel nicht einfällt und du es auf Deutsch sagst, wirkt sich das nicht negativ auf die Note aus</a:t>
            </a:r>
          </a:p>
          <a:p>
            <a:pPr marL="571500" indent="-571500">
              <a:spcBef>
                <a:spcPts val="600"/>
              </a:spcBef>
              <a:buFont typeface="Wingdings" panose="05000000000000000000" pitchFamily="2" charset="2"/>
              <a:buChar char="Ø"/>
            </a:pPr>
            <a:r>
              <a:rPr lang="de-DE" sz="3600" dirty="0"/>
              <a:t>manchmal kannst du auch selbst entscheiden, ob du einen Text auf deutsch oder auf Englisch verfasst</a:t>
            </a:r>
          </a:p>
          <a:p>
            <a:pPr>
              <a:spcBef>
                <a:spcPts val="600"/>
              </a:spcBef>
            </a:pPr>
            <a:endParaRPr lang="de-DE" sz="3600" dirty="0"/>
          </a:p>
          <a:p>
            <a:pPr marL="571500" indent="-571500">
              <a:spcBef>
                <a:spcPts val="600"/>
              </a:spcBef>
              <a:buFont typeface="Wingdings" panose="05000000000000000000" pitchFamily="2" charset="2"/>
              <a:buChar char="Ø"/>
            </a:pPr>
            <a:r>
              <a:rPr lang="de-DE" sz="3600" dirty="0"/>
              <a:t>trotzdem solltest du möglichst Englisch sprechen, deinen Wortschatz durch Üben erweitern und (englische) Fachbegriffe korrekt nutzen</a:t>
            </a:r>
          </a:p>
          <a:p>
            <a:pPr>
              <a:spcBef>
                <a:spcPts val="600"/>
              </a:spcBef>
            </a:pPr>
            <a:endParaRPr lang="en-GB" sz="3600" dirty="0"/>
          </a:p>
        </p:txBody>
      </p:sp>
      <p:pic>
        <p:nvPicPr>
          <p:cNvPr id="2" name="Aufgezeichneter Sound">
            <a:hlinkClick r:id="" action="ppaction://media"/>
            <a:extLst>
              <a:ext uri="{FF2B5EF4-FFF2-40B4-BE49-F238E27FC236}">
                <a16:creationId xmlns:a16="http://schemas.microsoft.com/office/drawing/2014/main" id="{1033363D-CB48-4942-AD2E-C679989344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3493" y="415132"/>
            <a:ext cx="406400" cy="406400"/>
          </a:xfrm>
          <a:prstGeom prst="rect">
            <a:avLst/>
          </a:prstGeom>
        </p:spPr>
      </p:pic>
    </p:spTree>
    <p:extLst>
      <p:ext uri="{BB962C8B-B14F-4D97-AF65-F5344CB8AC3E}">
        <p14:creationId xmlns:p14="http://schemas.microsoft.com/office/powerpoint/2010/main" val="297697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785936"/>
          </a:xfrm>
        </p:spPr>
        <p:txBody>
          <a:bodyPr/>
          <a:lstStyle/>
          <a:p>
            <a:r>
              <a:rPr lang="de-DE" sz="6000" dirty="0"/>
              <a:t>„Wie kann ich am Bili-Unterricht teilnehmen?“</a:t>
            </a:r>
            <a:endParaRPr lang="en-GB" sz="60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a:spcBef>
                <a:spcPts val="600"/>
              </a:spcBef>
            </a:pPr>
            <a:endParaRPr lang="en-GB" sz="3600" dirty="0"/>
          </a:p>
        </p:txBody>
      </p:sp>
      <p:pic>
        <p:nvPicPr>
          <p:cNvPr id="2" name="Grafik 1">
            <a:extLst>
              <a:ext uri="{FF2B5EF4-FFF2-40B4-BE49-F238E27FC236}">
                <a16:creationId xmlns:a16="http://schemas.microsoft.com/office/drawing/2014/main" id="{6854A14E-2C94-458E-9BC0-9BBEFEE77E99}"/>
              </a:ext>
            </a:extLst>
          </p:cNvPr>
          <p:cNvPicPr>
            <a:picLocks noChangeAspect="1"/>
          </p:cNvPicPr>
          <p:nvPr/>
        </p:nvPicPr>
        <p:blipFill>
          <a:blip r:embed="rId4"/>
          <a:stretch>
            <a:fillRect/>
          </a:stretch>
        </p:blipFill>
        <p:spPr>
          <a:xfrm>
            <a:off x="7624327" y="1935159"/>
            <a:ext cx="2621507" cy="2615411"/>
          </a:xfrm>
          <a:prstGeom prst="rect">
            <a:avLst/>
          </a:prstGeom>
        </p:spPr>
      </p:pic>
      <p:pic>
        <p:nvPicPr>
          <p:cNvPr id="3" name="Aufgezeichneter Sound">
            <a:hlinkClick r:id="" action="ppaction://media"/>
            <a:extLst>
              <a:ext uri="{FF2B5EF4-FFF2-40B4-BE49-F238E27FC236}">
                <a16:creationId xmlns:a16="http://schemas.microsoft.com/office/drawing/2014/main" id="{B6BCDAAD-D24E-4525-93E4-B3671763D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033" y="386557"/>
            <a:ext cx="406400" cy="406400"/>
          </a:xfrm>
          <a:prstGeom prst="rect">
            <a:avLst/>
          </a:prstGeom>
        </p:spPr>
      </p:pic>
    </p:spTree>
    <p:extLst>
      <p:ext uri="{BB962C8B-B14F-4D97-AF65-F5344CB8AC3E}">
        <p14:creationId xmlns:p14="http://schemas.microsoft.com/office/powerpoint/2010/main" val="10732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457200" indent="-457200">
              <a:spcBef>
                <a:spcPts val="600"/>
              </a:spcBef>
              <a:buFont typeface="Wingdings" panose="05000000000000000000" pitchFamily="2" charset="2"/>
              <a:buChar char="Ø"/>
            </a:pPr>
            <a:r>
              <a:rPr lang="de-DE" dirty="0"/>
              <a:t>Alle SchülerInnen der 6. Klassen erhalten einen      Elternbrief, den du deinen Eltern zeigen und den du mit ihnen besprechen musst</a:t>
            </a:r>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51140FA6-FC02-4B2D-BFD2-12DEB88549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318295"/>
            <a:ext cx="406400" cy="406400"/>
          </a:xfrm>
          <a:prstGeom prst="rect">
            <a:avLst/>
          </a:prstGeom>
        </p:spPr>
      </p:pic>
    </p:spTree>
    <p:extLst>
      <p:ext uri="{BB962C8B-B14F-4D97-AF65-F5344CB8AC3E}">
        <p14:creationId xmlns:p14="http://schemas.microsoft.com/office/powerpoint/2010/main" val="177002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„zweisprachig“</a:t>
            </a:r>
          </a:p>
          <a:p>
            <a:pPr>
              <a:lnSpc>
                <a:spcPct val="100000"/>
              </a:lnSpc>
              <a:spcBef>
                <a:spcPts val="600"/>
              </a:spcBef>
            </a:pPr>
            <a:endParaRPr lang="en-GB" dirty="0"/>
          </a:p>
        </p:txBody>
      </p:sp>
      <p:pic>
        <p:nvPicPr>
          <p:cNvPr id="4" name="Aufgezeichneter Sound">
            <a:hlinkClick r:id="" action="ppaction://media"/>
            <a:extLst>
              <a:ext uri="{FF2B5EF4-FFF2-40B4-BE49-F238E27FC236}">
                <a16:creationId xmlns:a16="http://schemas.microsoft.com/office/drawing/2014/main" id="{F5D63FBC-C2C9-4976-917A-8701F462BE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4174" y="289058"/>
            <a:ext cx="406400" cy="406400"/>
          </a:xfrm>
          <a:prstGeom prst="rect">
            <a:avLst/>
          </a:prstGeom>
        </p:spPr>
      </p:pic>
    </p:spTree>
    <p:extLst>
      <p:ext uri="{BB962C8B-B14F-4D97-AF65-F5344CB8AC3E}">
        <p14:creationId xmlns:p14="http://schemas.microsoft.com/office/powerpoint/2010/main" val="125208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457200" indent="-457200">
              <a:spcBef>
                <a:spcPts val="600"/>
              </a:spcBef>
              <a:buFont typeface="Wingdings" panose="05000000000000000000" pitchFamily="2" charset="2"/>
              <a:buChar char="Ø"/>
            </a:pPr>
            <a:r>
              <a:rPr lang="de-DE" dirty="0"/>
              <a:t>Alle SchülerInnen der 6. Klassen erhalten einen      Elternbrief, den du deinen Eltern zeigen und mit ihnen besprechen musst</a:t>
            </a:r>
          </a:p>
          <a:p>
            <a:pPr marL="457200" indent="-457200">
              <a:spcBef>
                <a:spcPts val="600"/>
              </a:spcBef>
              <a:buFont typeface="Wingdings" panose="05000000000000000000" pitchFamily="2" charset="2"/>
              <a:buChar char="Ø"/>
            </a:pPr>
            <a:r>
              <a:rPr lang="de-DE" dirty="0"/>
              <a:t>damit kannst du dann unverbindlich dein Interesse schriftlich mitteilen</a:t>
            </a:r>
          </a:p>
          <a:p>
            <a:pPr marL="457200" indent="-457200">
              <a:spcBef>
                <a:spcPts val="600"/>
              </a:spcBef>
              <a:buFont typeface="Wingdings" panose="05000000000000000000" pitchFamily="2" charset="2"/>
              <a:buChar char="Ø"/>
            </a:pPr>
            <a:endParaRPr lang="de-DE" dirty="0"/>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67E646E5-83B4-47AB-B0D9-114DD2914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3531" y="318295"/>
            <a:ext cx="406400" cy="406400"/>
          </a:xfrm>
          <a:prstGeom prst="rect">
            <a:avLst/>
          </a:prstGeom>
        </p:spPr>
      </p:pic>
    </p:spTree>
    <p:extLst>
      <p:ext uri="{BB962C8B-B14F-4D97-AF65-F5344CB8AC3E}">
        <p14:creationId xmlns:p14="http://schemas.microsoft.com/office/powerpoint/2010/main" val="41553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a:bodyPr>
          <a:lstStyle/>
          <a:p>
            <a:pPr marL="457200" indent="-457200">
              <a:spcBef>
                <a:spcPts val="600"/>
              </a:spcBef>
              <a:buFont typeface="Wingdings" panose="05000000000000000000" pitchFamily="2" charset="2"/>
              <a:buChar char="Ø"/>
            </a:pPr>
            <a:r>
              <a:rPr lang="de-DE" dirty="0"/>
              <a:t>Alle SchülerInnen der 6. Klassen erhalten einen      Elternbrief, den du deinen Eltern zeigen und mit ihnen besprechen musst</a:t>
            </a:r>
          </a:p>
          <a:p>
            <a:pPr marL="457200" indent="-457200">
              <a:spcBef>
                <a:spcPts val="600"/>
              </a:spcBef>
              <a:buFont typeface="Wingdings" panose="05000000000000000000" pitchFamily="2" charset="2"/>
              <a:buChar char="Ø"/>
            </a:pPr>
            <a:r>
              <a:rPr lang="de-DE" dirty="0"/>
              <a:t>damit kannst du dann unverbindlich dein Interesse schriftlich mitteilen</a:t>
            </a:r>
          </a:p>
          <a:p>
            <a:pPr marL="457200" indent="-457200">
              <a:spcBef>
                <a:spcPts val="600"/>
              </a:spcBef>
              <a:buFont typeface="Wingdings" panose="05000000000000000000" pitchFamily="2" charset="2"/>
              <a:buChar char="Ø"/>
            </a:pPr>
            <a:r>
              <a:rPr lang="de-DE" dirty="0"/>
              <a:t>daraufhin bespreche ich mit deinen KlassenlehrerInnen und deinen </a:t>
            </a:r>
            <a:r>
              <a:rPr lang="de-DE" dirty="0" err="1"/>
              <a:t>EnglischlehrerInnen</a:t>
            </a:r>
            <a:r>
              <a:rPr lang="de-DE" dirty="0"/>
              <a:t>, ob sie dir eine Teilnahme empfehlen würden</a:t>
            </a:r>
          </a:p>
          <a:p>
            <a:pPr marL="457200" indent="-457200">
              <a:spcBef>
                <a:spcPts val="600"/>
              </a:spcBef>
              <a:buFont typeface="Wingdings" panose="05000000000000000000" pitchFamily="2" charset="2"/>
              <a:buChar char="Ø"/>
            </a:pPr>
            <a:endParaRPr lang="de-DE" dirty="0"/>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7768929D-2C4C-425C-8DBB-A3709F017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312" y="318295"/>
            <a:ext cx="406400" cy="406400"/>
          </a:xfrm>
          <a:prstGeom prst="rect">
            <a:avLst/>
          </a:prstGeom>
        </p:spPr>
      </p:pic>
    </p:spTree>
    <p:extLst>
      <p:ext uri="{BB962C8B-B14F-4D97-AF65-F5344CB8AC3E}">
        <p14:creationId xmlns:p14="http://schemas.microsoft.com/office/powerpoint/2010/main" val="13673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lnSpcReduction="10000"/>
          </a:bodyPr>
          <a:lstStyle/>
          <a:p>
            <a:pPr marL="457200" indent="-457200">
              <a:spcBef>
                <a:spcPts val="600"/>
              </a:spcBef>
              <a:buFont typeface="Wingdings" panose="05000000000000000000" pitchFamily="2" charset="2"/>
              <a:buChar char="Ø"/>
            </a:pPr>
            <a:r>
              <a:rPr lang="de-DE" dirty="0"/>
              <a:t>du erhältst einen Elternbrief, den du deinen Eltern </a:t>
            </a:r>
          </a:p>
          <a:p>
            <a:pPr>
              <a:spcBef>
                <a:spcPts val="600"/>
              </a:spcBef>
            </a:pPr>
            <a:r>
              <a:rPr lang="de-DE" dirty="0"/>
              <a:t>    zeigen und den du mit ihnen besprechen musst</a:t>
            </a:r>
          </a:p>
          <a:p>
            <a:pPr marL="457200" indent="-457200">
              <a:spcBef>
                <a:spcPts val="600"/>
              </a:spcBef>
              <a:buFont typeface="Wingdings" panose="05000000000000000000" pitchFamily="2" charset="2"/>
              <a:buChar char="Ø"/>
            </a:pPr>
            <a:r>
              <a:rPr lang="de-DE" dirty="0"/>
              <a:t>damit kannst du dann unverbindlich dein Interesse schriftlich mitteilen</a:t>
            </a:r>
          </a:p>
          <a:p>
            <a:pPr marL="457200" indent="-457200">
              <a:spcBef>
                <a:spcPts val="600"/>
              </a:spcBef>
              <a:buFont typeface="Wingdings" panose="05000000000000000000" pitchFamily="2" charset="2"/>
              <a:buChar char="Ø"/>
            </a:pPr>
            <a:r>
              <a:rPr lang="de-DE" dirty="0"/>
              <a:t>daraufhin bespreche mit deinen KlassenlehrerInnen und deinen </a:t>
            </a:r>
            <a:r>
              <a:rPr lang="de-DE" dirty="0" err="1"/>
              <a:t>EnglischlehrerInnen</a:t>
            </a:r>
            <a:r>
              <a:rPr lang="de-DE" dirty="0"/>
              <a:t>, ob sie dir eine Teilnahme empfehlen würden</a:t>
            </a:r>
          </a:p>
          <a:p>
            <a:pPr marL="457200" indent="-457200">
              <a:spcBef>
                <a:spcPts val="600"/>
              </a:spcBef>
              <a:buFont typeface="Wingdings" panose="05000000000000000000" pitchFamily="2" charset="2"/>
              <a:buChar char="Ø"/>
            </a:pPr>
            <a:r>
              <a:rPr lang="de-DE" dirty="0"/>
              <a:t>dann werden du und deine Eltern möglicherweise noch einmal individuell beraten</a:t>
            </a:r>
          </a:p>
          <a:p>
            <a:pPr marL="457200" indent="-457200">
              <a:spcBef>
                <a:spcPts val="600"/>
              </a:spcBef>
              <a:buFont typeface="Wingdings" panose="05000000000000000000" pitchFamily="2" charset="2"/>
              <a:buChar char="Ø"/>
            </a:pPr>
            <a:endParaRPr lang="de-DE" dirty="0"/>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A0FF04D8-5E00-481F-BA2E-A73B61DF13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0304" y="318295"/>
            <a:ext cx="406400" cy="406400"/>
          </a:xfrm>
          <a:prstGeom prst="rect">
            <a:avLst/>
          </a:prstGeom>
        </p:spPr>
      </p:pic>
    </p:spTree>
    <p:extLst>
      <p:ext uri="{BB962C8B-B14F-4D97-AF65-F5344CB8AC3E}">
        <p14:creationId xmlns:p14="http://schemas.microsoft.com/office/powerpoint/2010/main" val="36042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1343024"/>
          </a:xfrm>
        </p:spPr>
        <p:txBody>
          <a:bodyPr/>
          <a:lstStyle/>
          <a:p>
            <a:r>
              <a:rPr lang="de-DE" sz="4800" dirty="0"/>
              <a:t>„Wie kann ich am Bili-Unterricht teilnehmen?“</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667512" y="2114549"/>
            <a:ext cx="10376726" cy="3921919"/>
          </a:xfrm>
        </p:spPr>
        <p:txBody>
          <a:bodyPr>
            <a:normAutofit fontScale="92500" lnSpcReduction="10000"/>
          </a:bodyPr>
          <a:lstStyle/>
          <a:p>
            <a:pPr marL="457200" indent="-457200">
              <a:spcBef>
                <a:spcPts val="600"/>
              </a:spcBef>
              <a:buFont typeface="Wingdings" panose="05000000000000000000" pitchFamily="2" charset="2"/>
              <a:buChar char="Ø"/>
            </a:pPr>
            <a:r>
              <a:rPr lang="de-DE" dirty="0"/>
              <a:t>du erhältst einen Elternbrief, den du deinen Eltern </a:t>
            </a:r>
          </a:p>
          <a:p>
            <a:pPr>
              <a:spcBef>
                <a:spcPts val="600"/>
              </a:spcBef>
            </a:pPr>
            <a:r>
              <a:rPr lang="de-DE" dirty="0"/>
              <a:t>     zeigen und den du mit ihnen besprechen musst</a:t>
            </a:r>
          </a:p>
          <a:p>
            <a:pPr marL="457200" indent="-457200">
              <a:spcBef>
                <a:spcPts val="600"/>
              </a:spcBef>
              <a:buFont typeface="Wingdings" panose="05000000000000000000" pitchFamily="2" charset="2"/>
              <a:buChar char="Ø"/>
            </a:pPr>
            <a:r>
              <a:rPr lang="de-DE" dirty="0"/>
              <a:t>damit kannst du dann unverbindlich dein Interesse mitteilen</a:t>
            </a:r>
          </a:p>
          <a:p>
            <a:pPr marL="457200" indent="-457200">
              <a:spcBef>
                <a:spcPts val="600"/>
              </a:spcBef>
              <a:buFont typeface="Wingdings" panose="05000000000000000000" pitchFamily="2" charset="2"/>
              <a:buChar char="Ø"/>
            </a:pPr>
            <a:r>
              <a:rPr lang="de-DE" dirty="0"/>
              <a:t>daraufhin bespreche ich mit deinen KlassenlehrerInnen und deinen </a:t>
            </a:r>
            <a:r>
              <a:rPr lang="de-DE" dirty="0" err="1"/>
              <a:t>EnglischlehrerInnen</a:t>
            </a:r>
            <a:r>
              <a:rPr lang="de-DE" dirty="0"/>
              <a:t>, ob sie dir eine Teilnahme empfehlen würden</a:t>
            </a:r>
          </a:p>
          <a:p>
            <a:pPr marL="457200" indent="-457200">
              <a:spcBef>
                <a:spcPts val="600"/>
              </a:spcBef>
              <a:buFont typeface="Wingdings" panose="05000000000000000000" pitchFamily="2" charset="2"/>
              <a:buChar char="Ø"/>
            </a:pPr>
            <a:r>
              <a:rPr lang="de-DE" dirty="0"/>
              <a:t>dann werden du und deine Eltern möglicherweise noch einmal individuell beraten</a:t>
            </a:r>
          </a:p>
          <a:p>
            <a:pPr marL="457200" indent="-457200">
              <a:spcBef>
                <a:spcPts val="600"/>
              </a:spcBef>
              <a:buFont typeface="Wingdings" panose="05000000000000000000" pitchFamily="2" charset="2"/>
              <a:buChar char="Ø"/>
            </a:pPr>
            <a:r>
              <a:rPr lang="de-DE" dirty="0"/>
              <a:t>am Schluss werdet ihr aufgefordert, dich verbindlich anzumelden, wenn du nach wie vor teilnehmen möchtest</a:t>
            </a:r>
          </a:p>
          <a:p>
            <a:pPr marL="457200" indent="-457200">
              <a:spcBef>
                <a:spcPts val="600"/>
              </a:spcBef>
              <a:buFont typeface="Wingdings" panose="05000000000000000000" pitchFamily="2" charset="2"/>
              <a:buChar char="Ø"/>
            </a:pPr>
            <a:endParaRPr lang="de-DE" dirty="0"/>
          </a:p>
          <a:p>
            <a:pPr>
              <a:spcBef>
                <a:spcPts val="600"/>
              </a:spcBef>
            </a:pPr>
            <a:endParaRPr lang="en-GB" sz="3600" dirty="0"/>
          </a:p>
        </p:txBody>
      </p:sp>
      <p:pic>
        <p:nvPicPr>
          <p:cNvPr id="3" name="Aufgezeichneter Sound">
            <a:hlinkClick r:id="" action="ppaction://media"/>
            <a:extLst>
              <a:ext uri="{FF2B5EF4-FFF2-40B4-BE49-F238E27FC236}">
                <a16:creationId xmlns:a16="http://schemas.microsoft.com/office/drawing/2014/main" id="{49A7CF54-FE34-49C9-91D9-ED7E118A3D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6458" y="303215"/>
            <a:ext cx="406400" cy="406400"/>
          </a:xfrm>
          <a:prstGeom prst="rect">
            <a:avLst/>
          </a:prstGeom>
        </p:spPr>
      </p:pic>
    </p:spTree>
    <p:extLst>
      <p:ext uri="{BB962C8B-B14F-4D97-AF65-F5344CB8AC3E}">
        <p14:creationId xmlns:p14="http://schemas.microsoft.com/office/powerpoint/2010/main" val="18475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603504" y="521495"/>
            <a:ext cx="10782300" cy="864393"/>
          </a:xfrm>
        </p:spPr>
        <p:txBody>
          <a:bodyPr/>
          <a:lstStyle/>
          <a:p>
            <a:r>
              <a:rPr lang="de-DE" sz="4800" dirty="0"/>
              <a:t>Weitere FAQ</a:t>
            </a:r>
            <a:endParaRPr lang="en-GB" sz="48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428625" y="1785938"/>
            <a:ext cx="12037219" cy="4250530"/>
          </a:xfrm>
        </p:spPr>
        <p:txBody>
          <a:bodyPr>
            <a:normAutofit fontScale="85000" lnSpcReduction="20000"/>
          </a:bodyPr>
          <a:lstStyle/>
          <a:p>
            <a:pPr marL="457200" indent="-457200">
              <a:spcBef>
                <a:spcPts val="0"/>
              </a:spcBef>
              <a:spcAft>
                <a:spcPts val="600"/>
              </a:spcAft>
              <a:buFont typeface="Wingdings" panose="05000000000000000000" pitchFamily="2" charset="2"/>
              <a:buChar char="Ø"/>
            </a:pPr>
            <a:r>
              <a:rPr lang="de-DE" dirty="0"/>
              <a:t>Kann man sich auch anmelden und dann erst einmal schauen, ob es einem   gefällt?</a:t>
            </a:r>
          </a:p>
          <a:p>
            <a:pPr>
              <a:spcBef>
                <a:spcPts val="0"/>
              </a:spcBef>
              <a:spcAft>
                <a:spcPts val="600"/>
              </a:spcAft>
            </a:pPr>
            <a:r>
              <a:rPr lang="de-DE" sz="2400" dirty="0"/>
              <a:t>       =&gt; leider nicht, die Anmeldung ist verbindlich und gilt für die gesamte Mittelstufe, also</a:t>
            </a:r>
          </a:p>
          <a:p>
            <a:pPr>
              <a:spcBef>
                <a:spcPts val="0"/>
              </a:spcBef>
              <a:spcAft>
                <a:spcPts val="600"/>
              </a:spcAft>
            </a:pPr>
            <a:r>
              <a:rPr lang="de-DE" sz="2400" dirty="0"/>
              <a:t>       bis Klasse 10. Daher sind die Beratung und Absprachen im Vorfeld so wichtig.</a:t>
            </a:r>
          </a:p>
          <a:p>
            <a:pPr>
              <a:spcBef>
                <a:spcPts val="0"/>
              </a:spcBef>
              <a:spcAft>
                <a:spcPts val="600"/>
              </a:spcAft>
            </a:pPr>
            <a:endParaRPr lang="de-DE" sz="2400" dirty="0"/>
          </a:p>
          <a:p>
            <a:pPr marL="571500" indent="-571500">
              <a:spcBef>
                <a:spcPts val="0"/>
              </a:spcBef>
              <a:spcAft>
                <a:spcPts val="600"/>
              </a:spcAft>
              <a:buFont typeface="Wingdings" panose="05000000000000000000" pitchFamily="2" charset="2"/>
              <a:buChar char="Ø"/>
            </a:pPr>
            <a:r>
              <a:rPr lang="en-GB" dirty="0"/>
              <a:t>Was </a:t>
            </a:r>
            <a:r>
              <a:rPr lang="en-GB" dirty="0" err="1"/>
              <a:t>passiert</a:t>
            </a:r>
            <a:r>
              <a:rPr lang="en-GB" dirty="0"/>
              <a:t>, </a:t>
            </a:r>
            <a:r>
              <a:rPr lang="en-GB" dirty="0" err="1"/>
              <a:t>wenn</a:t>
            </a:r>
            <a:r>
              <a:rPr lang="en-GB" dirty="0"/>
              <a:t> </a:t>
            </a:r>
            <a:r>
              <a:rPr lang="en-GB" dirty="0" err="1"/>
              <a:t>sich</a:t>
            </a:r>
            <a:r>
              <a:rPr lang="en-GB" dirty="0"/>
              <a:t> </a:t>
            </a:r>
            <a:r>
              <a:rPr lang="en-GB" dirty="0" err="1"/>
              <a:t>mehr</a:t>
            </a:r>
            <a:r>
              <a:rPr lang="en-GB" dirty="0"/>
              <a:t> Kinder </a:t>
            </a:r>
            <a:r>
              <a:rPr lang="en-GB" dirty="0" err="1"/>
              <a:t>anmelden</a:t>
            </a:r>
            <a:r>
              <a:rPr lang="en-GB" dirty="0"/>
              <a:t> </a:t>
            </a:r>
            <a:r>
              <a:rPr lang="en-GB" dirty="0" err="1"/>
              <a:t>als</a:t>
            </a:r>
            <a:r>
              <a:rPr lang="en-GB" dirty="0"/>
              <a:t> es </a:t>
            </a:r>
            <a:r>
              <a:rPr lang="en-GB" dirty="0" err="1"/>
              <a:t>Plätze</a:t>
            </a:r>
            <a:r>
              <a:rPr lang="en-GB" dirty="0"/>
              <a:t> </a:t>
            </a:r>
            <a:r>
              <a:rPr lang="en-GB" dirty="0" err="1"/>
              <a:t>gibt</a:t>
            </a:r>
            <a:r>
              <a:rPr lang="en-GB" dirty="0"/>
              <a:t>?</a:t>
            </a:r>
          </a:p>
          <a:p>
            <a:pPr>
              <a:spcBef>
                <a:spcPts val="0"/>
              </a:spcBef>
              <a:spcAft>
                <a:spcPts val="600"/>
              </a:spcAft>
            </a:pPr>
            <a:r>
              <a:rPr lang="en-GB" sz="3600" dirty="0"/>
              <a:t>     </a:t>
            </a:r>
            <a:r>
              <a:rPr lang="en-GB" sz="2400" dirty="0"/>
              <a:t>=&gt; </a:t>
            </a:r>
            <a:r>
              <a:rPr lang="en-GB" sz="2400" dirty="0" err="1"/>
              <a:t>dann</a:t>
            </a:r>
            <a:r>
              <a:rPr lang="en-GB" sz="2400" dirty="0"/>
              <a:t> muss das Los </a:t>
            </a:r>
            <a:r>
              <a:rPr lang="en-GB" sz="2400" dirty="0" err="1"/>
              <a:t>entscheiden</a:t>
            </a:r>
            <a:r>
              <a:rPr lang="en-GB" sz="2400" dirty="0"/>
              <a:t>, es </a:t>
            </a:r>
            <a:r>
              <a:rPr lang="en-GB" sz="2400" dirty="0" err="1"/>
              <a:t>gibt</a:t>
            </a:r>
            <a:r>
              <a:rPr lang="en-GB" sz="2400" dirty="0"/>
              <a:t> </a:t>
            </a:r>
            <a:r>
              <a:rPr lang="en-GB" sz="2400" dirty="0" err="1"/>
              <a:t>leider</a:t>
            </a:r>
            <a:r>
              <a:rPr lang="en-GB" sz="2400" dirty="0"/>
              <a:t> </a:t>
            </a:r>
            <a:r>
              <a:rPr lang="en-GB" sz="2400" dirty="0" err="1"/>
              <a:t>nicht</a:t>
            </a:r>
            <a:r>
              <a:rPr lang="en-GB" sz="2400" dirty="0"/>
              <a:t> </a:t>
            </a:r>
            <a:r>
              <a:rPr lang="en-GB" sz="2400" dirty="0" err="1"/>
              <a:t>mehr</a:t>
            </a:r>
            <a:r>
              <a:rPr lang="en-GB" sz="2400" dirty="0"/>
              <a:t> </a:t>
            </a:r>
            <a:r>
              <a:rPr lang="en-GB" sz="2400" dirty="0" err="1"/>
              <a:t>als</a:t>
            </a:r>
            <a:r>
              <a:rPr lang="en-GB" sz="2400" dirty="0"/>
              <a:t> 30 </a:t>
            </a:r>
            <a:r>
              <a:rPr lang="en-GB" sz="2400" dirty="0" err="1"/>
              <a:t>Plätze</a:t>
            </a:r>
            <a:endParaRPr lang="en-GB" sz="2400" dirty="0"/>
          </a:p>
          <a:p>
            <a:pPr>
              <a:spcBef>
                <a:spcPts val="0"/>
              </a:spcBef>
              <a:spcAft>
                <a:spcPts val="600"/>
              </a:spcAft>
            </a:pPr>
            <a:endParaRPr lang="en-GB" sz="2400" dirty="0"/>
          </a:p>
          <a:p>
            <a:pPr marL="457200" indent="-457200">
              <a:spcBef>
                <a:spcPts val="0"/>
              </a:spcBef>
              <a:spcAft>
                <a:spcPts val="600"/>
              </a:spcAft>
              <a:buFont typeface="Wingdings" panose="05000000000000000000" pitchFamily="2" charset="2"/>
              <a:buChar char="Ø"/>
            </a:pPr>
            <a:r>
              <a:rPr lang="en-GB" dirty="0"/>
              <a:t>Wo/von </a:t>
            </a:r>
            <a:r>
              <a:rPr lang="en-GB" dirty="0" err="1"/>
              <a:t>wem</a:t>
            </a:r>
            <a:r>
              <a:rPr lang="en-GB" dirty="0"/>
              <a:t> </a:t>
            </a:r>
            <a:r>
              <a:rPr lang="en-GB" dirty="0" err="1"/>
              <a:t>bekomme</a:t>
            </a:r>
            <a:r>
              <a:rPr lang="en-GB" dirty="0"/>
              <a:t> ich </a:t>
            </a:r>
            <a:r>
              <a:rPr lang="en-GB" dirty="0" err="1"/>
              <a:t>weitere</a:t>
            </a:r>
            <a:r>
              <a:rPr lang="en-GB" dirty="0"/>
              <a:t> </a:t>
            </a:r>
            <a:r>
              <a:rPr lang="en-GB" dirty="0" err="1"/>
              <a:t>Informationen</a:t>
            </a:r>
            <a:r>
              <a:rPr lang="en-GB" dirty="0"/>
              <a:t>?</a:t>
            </a:r>
          </a:p>
          <a:p>
            <a:pPr marL="457200" indent="-457200">
              <a:spcBef>
                <a:spcPts val="0"/>
              </a:spcBef>
              <a:spcAft>
                <a:spcPts val="600"/>
              </a:spcAft>
              <a:buFont typeface="Wingdings" panose="05000000000000000000" pitchFamily="2" charset="2"/>
              <a:buChar char="Ø"/>
            </a:pPr>
            <a:endParaRPr lang="en-GB" dirty="0"/>
          </a:p>
          <a:p>
            <a:pPr>
              <a:spcBef>
                <a:spcPts val="0"/>
              </a:spcBef>
              <a:spcAft>
                <a:spcPts val="600"/>
              </a:spcAft>
            </a:pPr>
            <a:r>
              <a:rPr lang="en-GB" sz="2400" dirty="0"/>
              <a:t>       =&gt; </a:t>
            </a:r>
            <a:r>
              <a:rPr lang="en-GB" sz="2400" dirty="0" err="1"/>
              <a:t>Hompage</a:t>
            </a:r>
            <a:r>
              <a:rPr lang="en-GB" sz="2400" dirty="0"/>
              <a:t> der Schule </a:t>
            </a:r>
            <a:r>
              <a:rPr lang="en-GB" sz="2400" dirty="0" err="1"/>
              <a:t>unter</a:t>
            </a:r>
            <a:r>
              <a:rPr lang="en-GB" sz="2400" dirty="0"/>
              <a:t> “Profile”: </a:t>
            </a:r>
            <a:r>
              <a:rPr lang="en-GB" sz="2400" i="1" dirty="0"/>
              <a:t>https://www.gymnasium-bethel.de/profil_bili_in.php</a:t>
            </a:r>
            <a:r>
              <a:rPr lang="en-GB" sz="2400" dirty="0"/>
              <a:t>	</a:t>
            </a:r>
          </a:p>
          <a:p>
            <a:pPr>
              <a:spcBef>
                <a:spcPts val="0"/>
              </a:spcBef>
              <a:spcAft>
                <a:spcPts val="600"/>
              </a:spcAft>
            </a:pPr>
            <a:endParaRPr lang="en-GB" sz="2400" dirty="0"/>
          </a:p>
          <a:p>
            <a:pPr>
              <a:spcBef>
                <a:spcPts val="0"/>
              </a:spcBef>
              <a:spcAft>
                <a:spcPts val="600"/>
              </a:spcAft>
            </a:pPr>
            <a:r>
              <a:rPr lang="en-GB" sz="2400" dirty="0"/>
              <a:t>       =&gt; </a:t>
            </a:r>
            <a:r>
              <a:rPr lang="en-GB" sz="2400" dirty="0" err="1"/>
              <a:t>Koordination</a:t>
            </a:r>
            <a:r>
              <a:rPr lang="en-GB" sz="2400" dirty="0"/>
              <a:t>: </a:t>
            </a:r>
            <a:r>
              <a:rPr lang="en-GB" sz="2400" i="1" dirty="0"/>
              <a:t>jennifer.refardt@fvbschulen.eu</a:t>
            </a:r>
          </a:p>
        </p:txBody>
      </p:sp>
      <p:pic>
        <p:nvPicPr>
          <p:cNvPr id="3" name="Grafik 2">
            <a:extLst>
              <a:ext uri="{FF2B5EF4-FFF2-40B4-BE49-F238E27FC236}">
                <a16:creationId xmlns:a16="http://schemas.microsoft.com/office/drawing/2014/main" id="{DF0F9FBB-8681-47AB-B4A2-3CABBB58AA56}"/>
              </a:ext>
            </a:extLst>
          </p:cNvPr>
          <p:cNvPicPr>
            <a:picLocks noChangeAspect="1"/>
          </p:cNvPicPr>
          <p:nvPr/>
        </p:nvPicPr>
        <p:blipFill>
          <a:blip r:embed="rId4"/>
          <a:stretch>
            <a:fillRect/>
          </a:stretch>
        </p:blipFill>
        <p:spPr>
          <a:xfrm>
            <a:off x="8014221" y="255089"/>
            <a:ext cx="1394097" cy="1486299"/>
          </a:xfrm>
          <a:prstGeom prst="rect">
            <a:avLst/>
          </a:prstGeom>
        </p:spPr>
      </p:pic>
      <p:pic>
        <p:nvPicPr>
          <p:cNvPr id="6" name="Grafik 5">
            <a:extLst>
              <a:ext uri="{FF2B5EF4-FFF2-40B4-BE49-F238E27FC236}">
                <a16:creationId xmlns:a16="http://schemas.microsoft.com/office/drawing/2014/main" id="{7D07EF4B-7CD8-4087-A1C0-257D936E04D6}"/>
              </a:ext>
            </a:extLst>
          </p:cNvPr>
          <p:cNvPicPr>
            <a:picLocks noChangeAspect="1"/>
          </p:cNvPicPr>
          <p:nvPr/>
        </p:nvPicPr>
        <p:blipFill>
          <a:blip r:embed="rId4"/>
          <a:stretch>
            <a:fillRect/>
          </a:stretch>
        </p:blipFill>
        <p:spPr>
          <a:xfrm>
            <a:off x="5279481" y="210540"/>
            <a:ext cx="1394097" cy="1486299"/>
          </a:xfrm>
          <a:prstGeom prst="rect">
            <a:avLst/>
          </a:prstGeom>
        </p:spPr>
      </p:pic>
      <p:pic>
        <p:nvPicPr>
          <p:cNvPr id="7" name="Grafik 6">
            <a:extLst>
              <a:ext uri="{FF2B5EF4-FFF2-40B4-BE49-F238E27FC236}">
                <a16:creationId xmlns:a16="http://schemas.microsoft.com/office/drawing/2014/main" id="{169E5B41-5F42-43A9-9336-BCD03E3C536D}"/>
              </a:ext>
            </a:extLst>
          </p:cNvPr>
          <p:cNvPicPr>
            <a:picLocks noChangeAspect="1"/>
          </p:cNvPicPr>
          <p:nvPr/>
        </p:nvPicPr>
        <p:blipFill>
          <a:blip r:embed="rId4"/>
          <a:stretch>
            <a:fillRect/>
          </a:stretch>
        </p:blipFill>
        <p:spPr>
          <a:xfrm>
            <a:off x="6673578" y="210540"/>
            <a:ext cx="1394097" cy="1486299"/>
          </a:xfrm>
          <a:prstGeom prst="rect">
            <a:avLst/>
          </a:prstGeom>
        </p:spPr>
      </p:pic>
      <p:pic>
        <p:nvPicPr>
          <p:cNvPr id="9" name="Aufgezeichneter Sound">
            <a:hlinkClick r:id="" action="ppaction://media"/>
            <a:extLst>
              <a:ext uri="{FF2B5EF4-FFF2-40B4-BE49-F238E27FC236}">
                <a16:creationId xmlns:a16="http://schemas.microsoft.com/office/drawing/2014/main" id="{18A4F8B0-2724-47F6-A173-BB122C3B3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2171" y="318295"/>
            <a:ext cx="406400" cy="406400"/>
          </a:xfrm>
          <a:prstGeom prst="rect">
            <a:avLst/>
          </a:prstGeom>
        </p:spPr>
      </p:pic>
    </p:spTree>
    <p:extLst>
      <p:ext uri="{BB962C8B-B14F-4D97-AF65-F5344CB8AC3E}">
        <p14:creationId xmlns:p14="http://schemas.microsoft.com/office/powerpoint/2010/main" val="31070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4E1248-3090-4483-92FA-1C06964CEA79}"/>
              </a:ext>
            </a:extLst>
          </p:cNvPr>
          <p:cNvSpPr>
            <a:spLocks noGrp="1"/>
          </p:cNvSpPr>
          <p:nvPr>
            <p:ph type="ctrTitle"/>
          </p:nvPr>
        </p:nvSpPr>
        <p:spPr>
          <a:xfrm>
            <a:off x="742189" y="300037"/>
            <a:ext cx="10782300" cy="1100136"/>
          </a:xfrm>
        </p:spPr>
        <p:txBody>
          <a:bodyPr/>
          <a:lstStyle/>
          <a:p>
            <a:r>
              <a:rPr lang="de-DE" sz="4800" dirty="0"/>
              <a:t>                 Schülerzitate</a:t>
            </a:r>
            <a:br>
              <a:rPr lang="de-DE" sz="4800" dirty="0"/>
            </a:br>
            <a:r>
              <a:rPr lang="de-DE" sz="3200" dirty="0"/>
              <a:t>aus dem jetzigen Bili-Erdkundekurs des 7. Jahrgangs</a:t>
            </a:r>
            <a:endParaRPr lang="en-GB" sz="3200" dirty="0"/>
          </a:p>
        </p:txBody>
      </p:sp>
      <p:sp>
        <p:nvSpPr>
          <p:cNvPr id="5" name="Untertitel 4">
            <a:extLst>
              <a:ext uri="{FF2B5EF4-FFF2-40B4-BE49-F238E27FC236}">
                <a16:creationId xmlns:a16="http://schemas.microsoft.com/office/drawing/2014/main" id="{484DC921-22C8-43AE-836E-398189C13111}"/>
              </a:ext>
            </a:extLst>
          </p:cNvPr>
          <p:cNvSpPr>
            <a:spLocks noGrp="1"/>
          </p:cNvSpPr>
          <p:nvPr>
            <p:ph type="subTitle" idx="1"/>
          </p:nvPr>
        </p:nvSpPr>
        <p:spPr>
          <a:xfrm>
            <a:off x="154782" y="1278732"/>
            <a:ext cx="11825288" cy="5414963"/>
          </a:xfrm>
        </p:spPr>
        <p:txBody>
          <a:bodyPr>
            <a:normAutofit/>
          </a:bodyPr>
          <a:lstStyle/>
          <a:p>
            <a:endParaRPr lang="de-DE" sz="1400" dirty="0"/>
          </a:p>
          <a:p>
            <a:r>
              <a:rPr lang="de-DE" sz="1300" dirty="0">
                <a:latin typeface="Kristen ITC" panose="03050502040202030202" pitchFamily="66" charset="0"/>
              </a:rPr>
              <a:t>Bili macht mir Spaß, weil ich Englisch mag und dadurch auch andere Fächer, die eigentlich auf Deutsch unterrichtet                                      werden, auf Englisch machen kann.                                                                                                                                                                                        </a:t>
            </a:r>
          </a:p>
          <a:p>
            <a:r>
              <a:rPr lang="de-DE" sz="1300" dirty="0">
                <a:latin typeface="Kristen ITC" panose="03050502040202030202" pitchFamily="66" charset="0"/>
              </a:rPr>
              <a:t>Ich finde aber gut, dass nicht nur auf Englisch, sondern auch auf Deutsch gesprochen wird.           </a:t>
            </a:r>
          </a:p>
          <a:p>
            <a:r>
              <a:rPr lang="de-DE" sz="1300" dirty="0">
                <a:latin typeface="Kristen ITC" panose="03050502040202030202" pitchFamily="66" charset="0"/>
              </a:rPr>
              <a:t>Ich finde es nicht schlimm, dass wir eine Stunde mehr Unterricht haben als die anderen. Ich finde es gut, dass wir die Einzelstunde manchmal nutzen, um irgendwelche Fragen zu besprechen.</a:t>
            </a:r>
          </a:p>
          <a:p>
            <a:r>
              <a:rPr lang="de-DE" sz="1300" dirty="0">
                <a:latin typeface="Kristen ITC" panose="03050502040202030202" pitchFamily="66" charset="0"/>
              </a:rPr>
              <a:t>Ich denke, dass wir im bilingualen Unterricht sogar etwas mehr lernen, als die, die in dem normalen Unterricht sind. Bili ist zwar anspruchsvoller und schwieriger als der Erdkundeunterricht, der ganz normal auf Deutsch unterrichtet wird. Ich finde aber, dass genau das das Tolle daran ist. </a:t>
            </a:r>
          </a:p>
          <a:p>
            <a:r>
              <a:rPr lang="de-DE" sz="1300" dirty="0">
                <a:latin typeface="Kristen ITC" panose="03050502040202030202" pitchFamily="66" charset="0"/>
              </a:rPr>
              <a:t>Außerdem ist es cool, dass aus allen drei Klassen um die 10 Schüler/Schülerinnen zu einer ,,Klasse" zusammengesetzt sind. </a:t>
            </a:r>
          </a:p>
          <a:p>
            <a:r>
              <a:rPr lang="de-DE" sz="1300">
                <a:latin typeface="Kristen ITC" panose="03050502040202030202" pitchFamily="66" charset="0"/>
              </a:rPr>
              <a:t>Man </a:t>
            </a:r>
            <a:r>
              <a:rPr lang="de-DE" sz="1300" dirty="0">
                <a:latin typeface="Kristen ITC" panose="03050502040202030202" pitchFamily="66" charset="0"/>
              </a:rPr>
              <a:t>lernt wichtige Begriffe und andere Sachen, die auch für den Englischunterricht nützlich sind.</a:t>
            </a:r>
          </a:p>
          <a:p>
            <a:r>
              <a:rPr lang="de-DE" sz="1300" dirty="0">
                <a:latin typeface="Kristen ITC" panose="03050502040202030202" pitchFamily="66" charset="0"/>
              </a:rPr>
              <a:t>Billi ist ein schönes Schulfach und es macht sehr viel Spaß .</a:t>
            </a:r>
          </a:p>
          <a:p>
            <a:r>
              <a:rPr lang="de-DE" sz="1300" dirty="0">
                <a:latin typeface="Kristen ITC" panose="03050502040202030202" pitchFamily="66" charset="0"/>
              </a:rPr>
              <a:t>Es hilft gut die Englisch Kenntnisse zu verbessern und ist nicht so schwer zu verstehen wie ich anfangs dachte.</a:t>
            </a:r>
          </a:p>
          <a:p>
            <a:r>
              <a:rPr lang="de-DE" sz="1300" dirty="0">
                <a:latin typeface="Kristen ITC" panose="03050502040202030202" pitchFamily="66" charset="0"/>
              </a:rPr>
              <a:t>Die Stunde, die wir am Dienstag länger bleiben, ist gut, weil man so mehr Zeit hat als alle anderen, die Dinge zu verstehen und man kann langsamer und entspannter arbeiten. </a:t>
            </a:r>
          </a:p>
          <a:p>
            <a:r>
              <a:rPr lang="de-DE" sz="1300" dirty="0">
                <a:latin typeface="Kristen ITC" panose="03050502040202030202" pitchFamily="66" charset="0"/>
              </a:rPr>
              <a:t>Bili ist manchmal schwierig, weil man die Antworten und Fragen auf Englisch stellt. Dabei hilft es aber, das man es auch auf Deutsch sagen kann.</a:t>
            </a:r>
          </a:p>
          <a:p>
            <a:r>
              <a:rPr lang="de-DE" sz="1300" dirty="0">
                <a:latin typeface="Kristen ITC" panose="03050502040202030202" pitchFamily="66" charset="0"/>
              </a:rPr>
              <a:t>Ich finde, dass man im Bili-Unterricht sogar mehr lernt als im normalen Unterricht, weil man eine Stunde mehr Zeit hat und dadurch meistens die Themen intensiver und ausführlicher behandeln kann.</a:t>
            </a:r>
          </a:p>
          <a:p>
            <a:endParaRPr lang="de-DE" sz="1400" dirty="0"/>
          </a:p>
          <a:p>
            <a:pPr marL="457200" indent="-457200">
              <a:spcBef>
                <a:spcPts val="0"/>
              </a:spcBef>
              <a:buFont typeface="Wingdings" panose="05000000000000000000" pitchFamily="2" charset="2"/>
              <a:buChar char="Ø"/>
            </a:pPr>
            <a:endParaRPr lang="en-GB" sz="2400" dirty="0"/>
          </a:p>
        </p:txBody>
      </p:sp>
      <p:pic>
        <p:nvPicPr>
          <p:cNvPr id="3" name="Grafik 2" descr="Fressende Katze">
            <a:extLst>
              <a:ext uri="{FF2B5EF4-FFF2-40B4-BE49-F238E27FC236}">
                <a16:creationId xmlns:a16="http://schemas.microsoft.com/office/drawing/2014/main" id="{C3436021-B0EB-49E2-BD3C-9798468FF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348" y="-95250"/>
            <a:ext cx="2619375" cy="2619375"/>
          </a:xfrm>
          <a:prstGeom prst="rect">
            <a:avLst/>
          </a:prstGeom>
        </p:spPr>
      </p:pic>
      <p:pic>
        <p:nvPicPr>
          <p:cNvPr id="6" name="Aufgezeichneter Sound">
            <a:hlinkClick r:id="" action="ppaction://media"/>
            <a:extLst>
              <a:ext uri="{FF2B5EF4-FFF2-40B4-BE49-F238E27FC236}">
                <a16:creationId xmlns:a16="http://schemas.microsoft.com/office/drawing/2014/main" id="{48FA48F7-1C9C-4F2A-A5F9-6E1CE514E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869" y="386954"/>
            <a:ext cx="406400" cy="406400"/>
          </a:xfrm>
          <a:prstGeom prst="rect">
            <a:avLst/>
          </a:prstGeom>
        </p:spPr>
      </p:pic>
    </p:spTree>
    <p:extLst>
      <p:ext uri="{BB962C8B-B14F-4D97-AF65-F5344CB8AC3E}">
        <p14:creationId xmlns:p14="http://schemas.microsoft.com/office/powerpoint/2010/main" val="346895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„zweisprachig“</a:t>
            </a:r>
          </a:p>
          <a:p>
            <a:pPr marL="457200" indent="-457200">
              <a:lnSpc>
                <a:spcPct val="100000"/>
              </a:lnSpc>
              <a:spcBef>
                <a:spcPts val="600"/>
              </a:spcBef>
              <a:buFont typeface="Wingdings" panose="05000000000000000000" pitchFamily="2" charset="2"/>
              <a:buChar char="Ø"/>
            </a:pPr>
            <a:r>
              <a:rPr lang="de-DE" dirty="0"/>
              <a:t>Unterrichtsinhalte werden (hauptsächlich) auf Englisch    besprochen</a:t>
            </a:r>
          </a:p>
          <a:p>
            <a:pPr>
              <a:spcBef>
                <a:spcPts val="600"/>
              </a:spcBef>
            </a:pPr>
            <a:endParaRPr lang="en-GB" dirty="0"/>
          </a:p>
        </p:txBody>
      </p:sp>
      <p:pic>
        <p:nvPicPr>
          <p:cNvPr id="4" name="Aufgezeichneter Sound">
            <a:hlinkClick r:id="" action="ppaction://media"/>
            <a:extLst>
              <a:ext uri="{FF2B5EF4-FFF2-40B4-BE49-F238E27FC236}">
                <a16:creationId xmlns:a16="http://schemas.microsoft.com/office/drawing/2014/main" id="{2E456625-00C5-4B84-B8ED-377EDFB759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7512" y="289058"/>
            <a:ext cx="406400" cy="406400"/>
          </a:xfrm>
          <a:prstGeom prst="rect">
            <a:avLst/>
          </a:prstGeom>
        </p:spPr>
      </p:pic>
    </p:spTree>
    <p:extLst>
      <p:ext uri="{BB962C8B-B14F-4D97-AF65-F5344CB8AC3E}">
        <p14:creationId xmlns:p14="http://schemas.microsoft.com/office/powerpoint/2010/main" val="31287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„zweisprachig“</a:t>
            </a:r>
          </a:p>
          <a:p>
            <a:pPr marL="457200" indent="-457200">
              <a:lnSpc>
                <a:spcPct val="100000"/>
              </a:lnSpc>
              <a:spcBef>
                <a:spcPts val="600"/>
              </a:spcBef>
              <a:buFont typeface="Wingdings" panose="05000000000000000000" pitchFamily="2" charset="2"/>
              <a:buChar char="Ø"/>
            </a:pPr>
            <a:r>
              <a:rPr lang="de-DE" dirty="0"/>
              <a:t>Unterrichtsinhalte werden (hauptsächlich) auf Englisch     besprochen</a:t>
            </a:r>
          </a:p>
          <a:p>
            <a:pPr marL="457200" indent="-457200">
              <a:spcBef>
                <a:spcPts val="600"/>
              </a:spcBef>
              <a:buFont typeface="Wingdings" panose="05000000000000000000" pitchFamily="2" charset="2"/>
              <a:buChar char="Ø"/>
            </a:pPr>
            <a:r>
              <a:rPr lang="de-DE" dirty="0"/>
              <a:t>das Schulbuch ist in englischer Sprache</a:t>
            </a:r>
          </a:p>
          <a:p>
            <a:pPr>
              <a:spcBef>
                <a:spcPts val="600"/>
              </a:spcBef>
            </a:pPr>
            <a:endParaRPr lang="en-GB" dirty="0"/>
          </a:p>
        </p:txBody>
      </p:sp>
      <p:pic>
        <p:nvPicPr>
          <p:cNvPr id="4" name="Aufgezeichneter Sound">
            <a:hlinkClick r:id="" action="ppaction://media"/>
            <a:extLst>
              <a:ext uri="{FF2B5EF4-FFF2-40B4-BE49-F238E27FC236}">
                <a16:creationId xmlns:a16="http://schemas.microsoft.com/office/drawing/2014/main" id="{46ADAABC-A143-41B7-BB48-5EAD8C8300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1598" y="289058"/>
            <a:ext cx="406400" cy="406400"/>
          </a:xfrm>
          <a:prstGeom prst="rect">
            <a:avLst/>
          </a:prstGeom>
        </p:spPr>
      </p:pic>
    </p:spTree>
    <p:extLst>
      <p:ext uri="{BB962C8B-B14F-4D97-AF65-F5344CB8AC3E}">
        <p14:creationId xmlns:p14="http://schemas.microsoft.com/office/powerpoint/2010/main" val="22115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6"/>
            <a:ext cx="5938307" cy="1472671"/>
          </a:xfrm>
        </p:spPr>
        <p:txBody>
          <a:bodyPr/>
          <a:lstStyle/>
          <a:p>
            <a:br>
              <a:rPr lang="de-DE" sz="3200" dirty="0"/>
            </a:br>
            <a:br>
              <a:rPr lang="de-DE" sz="3200" dirty="0"/>
            </a:br>
            <a:br>
              <a:rPr lang="de-DE" sz="3200" dirty="0"/>
            </a:br>
            <a:br>
              <a:rPr lang="de-DE" sz="3200" dirty="0"/>
            </a:br>
            <a:br>
              <a:rPr lang="de-DE" sz="3200" dirty="0"/>
            </a:br>
            <a:r>
              <a:rPr lang="de-DE" sz="3200" dirty="0"/>
              <a:t>Beispielseite aus dem </a:t>
            </a:r>
            <a:br>
              <a:rPr lang="de-DE" sz="3200" dirty="0"/>
            </a:br>
            <a:r>
              <a:rPr lang="de-DE" sz="3200" dirty="0"/>
              <a:t>bilingualen Erdkundebuch                   des 7. Jahrgangs</a:t>
            </a:r>
            <a:endParaRPr lang="en-GB" sz="3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03504" y="1714500"/>
            <a:ext cx="5883021" cy="4872038"/>
          </a:xfrm>
        </p:spPr>
        <p:txBody>
          <a:bodyPr/>
          <a:lstStyle/>
          <a:p>
            <a:pPr>
              <a:spcBef>
                <a:spcPts val="600"/>
              </a:spcBef>
            </a:pPr>
            <a:endParaRPr lang="de-DE"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r>
              <a:rPr lang="en-GB" sz="1000" dirty="0"/>
              <a:t>TERRA Geography. Global Environments and Climatic Regions. </a:t>
            </a:r>
            <a:r>
              <a:rPr lang="en-GB" sz="1000" dirty="0" err="1"/>
              <a:t>Klett</a:t>
            </a:r>
            <a:r>
              <a:rPr lang="en-GB" sz="1000" dirty="0"/>
              <a:t> Verlag, 1. </a:t>
            </a:r>
            <a:r>
              <a:rPr lang="en-GB" sz="1000" dirty="0" err="1"/>
              <a:t>Aufl</a:t>
            </a:r>
            <a:r>
              <a:rPr lang="en-GB" sz="1000" dirty="0"/>
              <a:t>. 2011. </a:t>
            </a:r>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a:p>
            <a:pPr>
              <a:spcBef>
                <a:spcPts val="600"/>
              </a:spcBef>
            </a:pPr>
            <a:endParaRPr lang="en-GB" dirty="0"/>
          </a:p>
        </p:txBody>
      </p:sp>
      <p:pic>
        <p:nvPicPr>
          <p:cNvPr id="5" name="Grafik 4">
            <a:extLst>
              <a:ext uri="{FF2B5EF4-FFF2-40B4-BE49-F238E27FC236}">
                <a16:creationId xmlns:a16="http://schemas.microsoft.com/office/drawing/2014/main" id="{2F94F91E-9A17-4C4A-B436-5A2AB49D5669}"/>
              </a:ext>
            </a:extLst>
          </p:cNvPr>
          <p:cNvPicPr>
            <a:picLocks noChangeAspect="1"/>
          </p:cNvPicPr>
          <p:nvPr/>
        </p:nvPicPr>
        <p:blipFill>
          <a:blip r:embed="rId4"/>
          <a:stretch>
            <a:fillRect/>
          </a:stretch>
        </p:blipFill>
        <p:spPr>
          <a:xfrm>
            <a:off x="6635347" y="71437"/>
            <a:ext cx="4965722" cy="6858000"/>
          </a:xfrm>
          <a:prstGeom prst="rect">
            <a:avLst/>
          </a:prstGeom>
        </p:spPr>
      </p:pic>
      <p:pic>
        <p:nvPicPr>
          <p:cNvPr id="4" name="Aufgezeichneter Sound">
            <a:hlinkClick r:id="" action="ppaction://media"/>
            <a:extLst>
              <a:ext uri="{FF2B5EF4-FFF2-40B4-BE49-F238E27FC236}">
                <a16:creationId xmlns:a16="http://schemas.microsoft.com/office/drawing/2014/main" id="{29929AF6-91D2-47BD-8CF1-2EB15F863D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7731" y="271462"/>
            <a:ext cx="406400" cy="406400"/>
          </a:xfrm>
          <a:prstGeom prst="rect">
            <a:avLst/>
          </a:prstGeom>
        </p:spPr>
      </p:pic>
    </p:spTree>
    <p:extLst>
      <p:ext uri="{BB962C8B-B14F-4D97-AF65-F5344CB8AC3E}">
        <p14:creationId xmlns:p14="http://schemas.microsoft.com/office/powerpoint/2010/main" val="19697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136914"/>
          </a:xfrm>
        </p:spPr>
        <p:txBody>
          <a:bodyPr/>
          <a:lstStyle/>
          <a:p>
            <a:r>
              <a:rPr lang="de-DE" sz="7200" dirty="0"/>
              <a:t>„Was bedeutet ‚bilingual‘?“</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marL="457200" indent="-457200">
              <a:spcBef>
                <a:spcPts val="600"/>
              </a:spcBef>
              <a:buFont typeface="Wingdings" panose="05000000000000000000" pitchFamily="2" charset="2"/>
              <a:buChar char="Ø"/>
            </a:pPr>
            <a:r>
              <a:rPr lang="de-DE" dirty="0"/>
              <a:t>„zweisprachig“</a:t>
            </a:r>
          </a:p>
          <a:p>
            <a:pPr marL="457200" indent="-457200">
              <a:lnSpc>
                <a:spcPct val="100000"/>
              </a:lnSpc>
              <a:spcBef>
                <a:spcPts val="600"/>
              </a:spcBef>
              <a:buFont typeface="Wingdings" panose="05000000000000000000" pitchFamily="2" charset="2"/>
              <a:buChar char="Ø"/>
            </a:pPr>
            <a:r>
              <a:rPr lang="de-DE" dirty="0"/>
              <a:t>Unterrichtsinhalte werden (hauptsächlich) auf Englisch besprochen</a:t>
            </a:r>
          </a:p>
          <a:p>
            <a:pPr marL="457200" indent="-457200">
              <a:spcBef>
                <a:spcPts val="600"/>
              </a:spcBef>
              <a:buFont typeface="Wingdings" panose="05000000000000000000" pitchFamily="2" charset="2"/>
              <a:buChar char="Ø"/>
            </a:pPr>
            <a:r>
              <a:rPr lang="de-DE" dirty="0"/>
              <a:t>das Schulbuch ist in englischer Sprache</a:t>
            </a:r>
          </a:p>
          <a:p>
            <a:pPr marL="457200" indent="-457200">
              <a:spcBef>
                <a:spcPts val="600"/>
              </a:spcBef>
              <a:buFont typeface="Wingdings" panose="05000000000000000000" pitchFamily="2" charset="2"/>
              <a:buChar char="Ø"/>
            </a:pPr>
            <a:r>
              <a:rPr lang="de-DE" dirty="0"/>
              <a:t>manchmal kommen auch deutsche Materialien wie z.B. Texte, Webseiten oder Filme zum Einsatz</a:t>
            </a:r>
            <a:endParaRPr lang="en-GB" dirty="0"/>
          </a:p>
        </p:txBody>
      </p:sp>
      <p:pic>
        <p:nvPicPr>
          <p:cNvPr id="4" name="Aufgezeichneter Sound">
            <a:hlinkClick r:id="" action="ppaction://media"/>
            <a:extLst>
              <a:ext uri="{FF2B5EF4-FFF2-40B4-BE49-F238E27FC236}">
                <a16:creationId xmlns:a16="http://schemas.microsoft.com/office/drawing/2014/main" id="{C8F5E38A-02F7-4284-9A54-2FE43641A4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504" y="364067"/>
            <a:ext cx="406400" cy="406400"/>
          </a:xfrm>
          <a:prstGeom prst="rect">
            <a:avLst/>
          </a:prstGeom>
        </p:spPr>
      </p:pic>
    </p:spTree>
    <p:extLst>
      <p:ext uri="{BB962C8B-B14F-4D97-AF65-F5344CB8AC3E}">
        <p14:creationId xmlns:p14="http://schemas.microsoft.com/office/powerpoint/2010/main" val="352611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494102"/>
          </a:xfrm>
        </p:spPr>
        <p:txBody>
          <a:bodyPr/>
          <a:lstStyle/>
          <a:p>
            <a:r>
              <a:rPr lang="de-DE" sz="7200" dirty="0"/>
              <a:t>„Welche Fächer sind Bili-Fächer?“</a:t>
            </a:r>
            <a:endParaRPr lang="en-GB" sz="7200" dirty="0"/>
          </a:p>
        </p:txBody>
      </p:sp>
      <p:pic>
        <p:nvPicPr>
          <p:cNvPr id="4" name="Grafik 3">
            <a:extLst>
              <a:ext uri="{FF2B5EF4-FFF2-40B4-BE49-F238E27FC236}">
                <a16:creationId xmlns:a16="http://schemas.microsoft.com/office/drawing/2014/main" id="{AF1D1A00-E4A0-449E-9151-9D0F3C22788D}"/>
              </a:ext>
            </a:extLst>
          </p:cNvPr>
          <p:cNvPicPr>
            <a:picLocks noChangeAspect="1"/>
          </p:cNvPicPr>
          <p:nvPr/>
        </p:nvPicPr>
        <p:blipFill>
          <a:blip r:embed="rId4"/>
          <a:stretch>
            <a:fillRect/>
          </a:stretch>
        </p:blipFill>
        <p:spPr>
          <a:xfrm>
            <a:off x="4785246" y="2118246"/>
            <a:ext cx="2621507" cy="2621507"/>
          </a:xfrm>
          <a:prstGeom prst="rect">
            <a:avLst/>
          </a:prstGeom>
        </p:spPr>
      </p:pic>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a:spcBef>
                <a:spcPts val="600"/>
              </a:spcBef>
            </a:pPr>
            <a:endParaRPr lang="de-DE" dirty="0"/>
          </a:p>
        </p:txBody>
      </p:sp>
      <p:pic>
        <p:nvPicPr>
          <p:cNvPr id="5" name="Aufgezeichneter Sound">
            <a:hlinkClick r:id="" action="ppaction://media"/>
            <a:extLst>
              <a:ext uri="{FF2B5EF4-FFF2-40B4-BE49-F238E27FC236}">
                <a16:creationId xmlns:a16="http://schemas.microsoft.com/office/drawing/2014/main" id="{30C902A3-8631-4329-A960-82C01806A2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112" y="364067"/>
            <a:ext cx="406400" cy="406400"/>
          </a:xfrm>
          <a:prstGeom prst="rect">
            <a:avLst/>
          </a:prstGeom>
        </p:spPr>
      </p:pic>
    </p:spTree>
    <p:extLst>
      <p:ext uri="{BB962C8B-B14F-4D97-AF65-F5344CB8AC3E}">
        <p14:creationId xmlns:p14="http://schemas.microsoft.com/office/powerpoint/2010/main" val="188524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8322F-7BF2-424D-BB97-6C6F53815230}"/>
              </a:ext>
            </a:extLst>
          </p:cNvPr>
          <p:cNvSpPr>
            <a:spLocks noGrp="1"/>
          </p:cNvSpPr>
          <p:nvPr>
            <p:ph type="ctrTitle"/>
          </p:nvPr>
        </p:nvSpPr>
        <p:spPr>
          <a:xfrm>
            <a:off x="603504" y="770467"/>
            <a:ext cx="10782300" cy="1494102"/>
          </a:xfrm>
        </p:spPr>
        <p:txBody>
          <a:bodyPr/>
          <a:lstStyle/>
          <a:p>
            <a:r>
              <a:rPr lang="de-DE" sz="7200" dirty="0"/>
              <a:t>„Welche Fächer sind Bili-Fächer?“</a:t>
            </a:r>
            <a:endParaRPr lang="en-GB" sz="7200" dirty="0"/>
          </a:p>
        </p:txBody>
      </p:sp>
      <p:sp>
        <p:nvSpPr>
          <p:cNvPr id="3" name="Untertitel 2">
            <a:extLst>
              <a:ext uri="{FF2B5EF4-FFF2-40B4-BE49-F238E27FC236}">
                <a16:creationId xmlns:a16="http://schemas.microsoft.com/office/drawing/2014/main" id="{2E1B951C-3C55-4ED1-9178-D8CEFBDEFD46}"/>
              </a:ext>
            </a:extLst>
          </p:cNvPr>
          <p:cNvSpPr>
            <a:spLocks noGrp="1"/>
          </p:cNvSpPr>
          <p:nvPr>
            <p:ph type="subTitle" idx="1"/>
          </p:nvPr>
        </p:nvSpPr>
        <p:spPr>
          <a:xfrm>
            <a:off x="667512" y="2057400"/>
            <a:ext cx="11091101" cy="3957638"/>
          </a:xfrm>
        </p:spPr>
        <p:txBody>
          <a:bodyPr/>
          <a:lstStyle/>
          <a:p>
            <a:pPr>
              <a:spcBef>
                <a:spcPts val="600"/>
              </a:spcBef>
            </a:pPr>
            <a:endParaRPr lang="de-DE" dirty="0"/>
          </a:p>
          <a:p>
            <a:pPr marL="457200" indent="-457200">
              <a:spcBef>
                <a:spcPts val="600"/>
              </a:spcBef>
              <a:buFont typeface="Wingdings" panose="05000000000000000000" pitchFamily="2" charset="2"/>
              <a:buChar char="Ø"/>
            </a:pPr>
            <a:r>
              <a:rPr lang="en-GB" dirty="0"/>
              <a:t>Bili </a:t>
            </a:r>
            <a:r>
              <a:rPr lang="en-GB" dirty="0" err="1"/>
              <a:t>startet</a:t>
            </a:r>
            <a:r>
              <a:rPr lang="en-GB" dirty="0"/>
              <a:t> </a:t>
            </a:r>
            <a:r>
              <a:rPr lang="en-GB" dirty="0" err="1"/>
              <a:t>mit</a:t>
            </a:r>
            <a:r>
              <a:rPr lang="en-GB" dirty="0"/>
              <a:t> </a:t>
            </a:r>
            <a:r>
              <a:rPr lang="en-GB" dirty="0" err="1"/>
              <a:t>dem</a:t>
            </a:r>
            <a:r>
              <a:rPr lang="en-GB" dirty="0"/>
              <a:t> </a:t>
            </a:r>
            <a:r>
              <a:rPr lang="en-GB" dirty="0" err="1"/>
              <a:t>Erdkundeunterricht</a:t>
            </a:r>
            <a:r>
              <a:rPr lang="en-GB" dirty="0"/>
              <a:t> in </a:t>
            </a:r>
            <a:r>
              <a:rPr lang="en-GB" dirty="0" err="1"/>
              <a:t>Klasse</a:t>
            </a:r>
            <a:r>
              <a:rPr lang="en-GB" dirty="0"/>
              <a:t> 7</a:t>
            </a:r>
          </a:p>
        </p:txBody>
      </p:sp>
      <p:pic>
        <p:nvPicPr>
          <p:cNvPr id="4" name="Aufgezeichneter Sound">
            <a:hlinkClick r:id="" action="ppaction://media"/>
            <a:extLst>
              <a:ext uri="{FF2B5EF4-FFF2-40B4-BE49-F238E27FC236}">
                <a16:creationId xmlns:a16="http://schemas.microsoft.com/office/drawing/2014/main" id="{1D067EC0-5C0A-4622-A3C6-ADBE65FE7F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112" y="321204"/>
            <a:ext cx="406400" cy="406400"/>
          </a:xfrm>
          <a:prstGeom prst="rect">
            <a:avLst/>
          </a:prstGeom>
        </p:spPr>
      </p:pic>
    </p:spTree>
    <p:extLst>
      <p:ext uri="{BB962C8B-B14F-4D97-AF65-F5344CB8AC3E}">
        <p14:creationId xmlns:p14="http://schemas.microsoft.com/office/powerpoint/2010/main" val="416888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1612</Words>
  <Application>Microsoft Office PowerPoint</Application>
  <PresentationFormat>Breitbild</PresentationFormat>
  <Paragraphs>146</Paragraphs>
  <Slides>35</Slides>
  <Notes>0</Notes>
  <HiddenSlides>0</HiddenSlides>
  <MMClips>35</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35</vt:i4>
      </vt:variant>
    </vt:vector>
  </HeadingPairs>
  <TitlesOfParts>
    <vt:vector size="42" baseType="lpstr">
      <vt:lpstr>Arial</vt:lpstr>
      <vt:lpstr>Bradley Hand ITC</vt:lpstr>
      <vt:lpstr>Calibri</vt:lpstr>
      <vt:lpstr>Calibri Light</vt:lpstr>
      <vt:lpstr>Kristen ITC</vt:lpstr>
      <vt:lpstr>Wingdings</vt:lpstr>
      <vt:lpstr>Metropolitan</vt:lpstr>
      <vt:lpstr>Bilingualer Unterricht </vt:lpstr>
      <vt:lpstr>„Was bedeutet ‚bilingual‘?“</vt:lpstr>
      <vt:lpstr>Was bedeutet ‚bilingual‘?“</vt:lpstr>
      <vt:lpstr>„Was bedeutet ‚bilingual‘?“</vt:lpstr>
      <vt:lpstr>„Was bedeutet ‚bilingual‘?“</vt:lpstr>
      <vt:lpstr>     Beispielseite aus dem  bilingualen Erdkundebuch                   des 7. Jahrgangs</vt:lpstr>
      <vt:lpstr>„Was bedeutet ‚bilingual‘?“</vt:lpstr>
      <vt:lpstr>„Welche Fächer sind Bili-Fächer?“</vt:lpstr>
      <vt:lpstr>„Welche Fächer sind Bili-Fächer?“</vt:lpstr>
      <vt:lpstr>„Welche Fächer sind Bili-Fächer?“</vt:lpstr>
      <vt:lpstr>„Welche Fächer sind Bili-Fächer?“</vt:lpstr>
      <vt:lpstr>„Was genau macht man im Bili-Unterricht?“</vt:lpstr>
      <vt:lpstr>„Was genau macht man im Bili-Unterricht?“</vt:lpstr>
      <vt:lpstr>„Was genau macht man im Bili-Unterricht?“</vt:lpstr>
      <vt:lpstr>„Was genau macht man im Bili-Unterricht?“</vt:lpstr>
      <vt:lpstr>„Was genau macht man im Bili-Unterricht?“</vt:lpstr>
      <vt:lpstr>„Kann ich nur mitmachen, wenn ich super in Englisch bin?“</vt:lpstr>
      <vt:lpstr>„Kann ich nur mitmachen, wenn ich super in Englisch bin?“</vt:lpstr>
      <vt:lpstr>„Kann ich nur mitmachen, wenn ich super in Englisch bin?“</vt:lpstr>
      <vt:lpstr>„Kann ich nur mitmachen, wenn ich super in Englisch bin?“</vt:lpstr>
      <vt:lpstr>„Kann ich nur mitmachen, wenn ich super in Englisch bin?“</vt:lpstr>
      <vt:lpstr>„Kann ich nur mitmachen, wenn ich super in Englisch bin?“</vt:lpstr>
      <vt:lpstr>„Und wie fließt das Englische in mündlicher und schriftlicher Form in die Bewertung ein?“</vt:lpstr>
      <vt:lpstr>„Und wie fließt das Englische in mündlicher und schriftlicher Form in die Bewertung ein?“</vt:lpstr>
      <vt:lpstr>„Und wie fließt das Englische in mündlicher und schriftlicher Form in die Bewertung ein?“</vt:lpstr>
      <vt:lpstr>„Und wie fließt das Englische in mündlicher und schriftlicher Form in die Bewertung ein?“</vt:lpstr>
      <vt:lpstr>„Und wie fließt das Englische in mündlicher und schriftlicher Form in die Bewertung ein?“</vt:lpstr>
      <vt:lpstr>„Wie kann ich am Bili-Unterricht teilnehmen?“</vt:lpstr>
      <vt:lpstr>„Wie kann ich am Bili-Unterricht teilnehmen?“</vt:lpstr>
      <vt:lpstr>„Wie kann ich am Bili-Unterricht teilnehmen?“</vt:lpstr>
      <vt:lpstr>„Wie kann ich am Bili-Unterricht teilnehmen?“</vt:lpstr>
      <vt:lpstr>„Wie kann ich am Bili-Unterricht teilnehmen?“</vt:lpstr>
      <vt:lpstr>„Wie kann ich am Bili-Unterricht teilnehmen?“</vt:lpstr>
      <vt:lpstr>Weitere FAQ</vt:lpstr>
      <vt:lpstr>                 Schülerzitate aus dem jetzigen Bili-Erdkundekurs des 7. Jahrgangs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Jennifer Refardt</dc:creator>
  <cp:lastModifiedBy>Jennifer Refardt</cp:lastModifiedBy>
  <cp:revision>30</cp:revision>
  <dcterms:created xsi:type="dcterms:W3CDTF">2021-03-02T13:43:11Z</dcterms:created>
  <dcterms:modified xsi:type="dcterms:W3CDTF">2021-03-05T12:11:11Z</dcterms:modified>
</cp:coreProperties>
</file>